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92" r:id="rId6"/>
    <p:sldId id="290" r:id="rId7"/>
    <p:sldId id="289" r:id="rId8"/>
    <p:sldId id="280" r:id="rId9"/>
    <p:sldId id="257" r:id="rId10"/>
    <p:sldId id="283" r:id="rId11"/>
    <p:sldId id="284" r:id="rId12"/>
    <p:sldId id="291" r:id="rId13"/>
    <p:sldId id="279" r:id="rId14"/>
  </p:sldIdLst>
  <p:sldSz cx="9144000" cy="6858000" type="screen4x3"/>
  <p:notesSz cx="6670675" cy="9929813"/>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1" autoAdjust="0"/>
    <p:restoredTop sz="94683" autoAdjust="0"/>
  </p:normalViewPr>
  <p:slideViewPr>
    <p:cSldViewPr snapToObjects="1" showGuides="1">
      <p:cViewPr varScale="1">
        <p:scale>
          <a:sx n="109" d="100"/>
          <a:sy n="109" d="100"/>
        </p:scale>
        <p:origin x="166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94" cy="496491"/>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779103" y="1"/>
            <a:ext cx="2889994" cy="496491"/>
          </a:xfrm>
          <a:prstGeom prst="rect">
            <a:avLst/>
          </a:prstGeom>
        </p:spPr>
        <p:txBody>
          <a:bodyPr vert="horz" lIns="91440" tIns="45720" rIns="91440" bIns="45720" rtlCol="0"/>
          <a:lstStyle>
            <a:lvl1pPr algn="r">
              <a:defRPr sz="1200"/>
            </a:lvl1pPr>
          </a:lstStyle>
          <a:p>
            <a:fld id="{FE104953-7EC5-4DBE-B314-98924AD65FAD}" type="datetimeFigureOut">
              <a:rPr lang="is-IS" smtClean="0"/>
              <a:pPr/>
              <a:t>25.5.2018</a:t>
            </a:fld>
            <a:endParaRPr lang="is-IS"/>
          </a:p>
        </p:txBody>
      </p:sp>
      <p:sp>
        <p:nvSpPr>
          <p:cNvPr id="4" name="Footer Placeholder 3"/>
          <p:cNvSpPr>
            <a:spLocks noGrp="1"/>
          </p:cNvSpPr>
          <p:nvPr>
            <p:ph type="ftr" sz="quarter" idx="2"/>
          </p:nvPr>
        </p:nvSpPr>
        <p:spPr>
          <a:xfrm>
            <a:off x="1" y="9431722"/>
            <a:ext cx="2889994" cy="496491"/>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779103" y="9431722"/>
            <a:ext cx="2889994" cy="496491"/>
          </a:xfrm>
          <a:prstGeom prst="rect">
            <a:avLst/>
          </a:prstGeom>
        </p:spPr>
        <p:txBody>
          <a:bodyPr vert="horz" lIns="91440" tIns="45720" rIns="91440" bIns="45720" rtlCol="0" anchor="b"/>
          <a:lstStyle>
            <a:lvl1pPr algn="r">
              <a:defRPr sz="1200"/>
            </a:lvl1pPr>
          </a:lstStyle>
          <a:p>
            <a:fld id="{99DBCBAB-8507-49B6-8139-1D2684997B4D}" type="slidenum">
              <a:rPr lang="is-IS" smtClean="0"/>
              <a:pPr/>
              <a:t>‹#›</a:t>
            </a:fld>
            <a:endParaRPr lang="is-IS"/>
          </a:p>
        </p:txBody>
      </p:sp>
    </p:spTree>
    <p:extLst>
      <p:ext uri="{BB962C8B-B14F-4D97-AF65-F5344CB8AC3E}">
        <p14:creationId xmlns:p14="http://schemas.microsoft.com/office/powerpoint/2010/main" val="406111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26" cy="496491"/>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778505" y="1"/>
            <a:ext cx="2890626" cy="496491"/>
          </a:xfrm>
          <a:prstGeom prst="rect">
            <a:avLst/>
          </a:prstGeom>
        </p:spPr>
        <p:txBody>
          <a:bodyPr vert="horz" lIns="91440" tIns="45720" rIns="91440" bIns="45720" rtlCol="0"/>
          <a:lstStyle>
            <a:lvl1pPr algn="r">
              <a:defRPr sz="1200"/>
            </a:lvl1pPr>
          </a:lstStyle>
          <a:p>
            <a:fld id="{52644BF3-3DE7-4408-B258-053F329EF69C}" type="datetimeFigureOut">
              <a:rPr lang="is-IS" smtClean="0"/>
              <a:pPr/>
              <a:t>25.5.2018</a:t>
            </a:fld>
            <a:endParaRPr lang="is-IS"/>
          </a:p>
        </p:txBody>
      </p:sp>
      <p:sp>
        <p:nvSpPr>
          <p:cNvPr id="4" name="Slide Image Placeholder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67068" y="4716663"/>
            <a:ext cx="533654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9431601"/>
            <a:ext cx="2890626" cy="496491"/>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778505" y="9431601"/>
            <a:ext cx="2890626" cy="496491"/>
          </a:xfrm>
          <a:prstGeom prst="rect">
            <a:avLst/>
          </a:prstGeom>
        </p:spPr>
        <p:txBody>
          <a:bodyPr vert="horz" lIns="91440" tIns="45720" rIns="91440" bIns="45720" rtlCol="0" anchor="b"/>
          <a:lstStyle>
            <a:lvl1pPr algn="r">
              <a:defRPr sz="1200"/>
            </a:lvl1pPr>
          </a:lstStyle>
          <a:p>
            <a:fld id="{CE7C1170-22D8-4535-B0D6-36809926639F}" type="slidenum">
              <a:rPr lang="is-IS" smtClean="0"/>
              <a:pPr/>
              <a:t>‹#›</a:t>
            </a:fld>
            <a:endParaRPr lang="is-IS"/>
          </a:p>
        </p:txBody>
      </p:sp>
    </p:spTree>
    <p:extLst>
      <p:ext uri="{BB962C8B-B14F-4D97-AF65-F5344CB8AC3E}">
        <p14:creationId xmlns:p14="http://schemas.microsoft.com/office/powerpoint/2010/main" val="394366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CE7C1170-22D8-4535-B0D6-36809926639F}" type="slidenum">
              <a:rPr lang="is-IS" smtClean="0"/>
              <a:pPr/>
              <a:t>1</a:t>
            </a:fld>
            <a:endParaRPr lang="is-IS"/>
          </a:p>
        </p:txBody>
      </p:sp>
    </p:spTree>
    <p:extLst>
      <p:ext uri="{BB962C8B-B14F-4D97-AF65-F5344CB8AC3E}">
        <p14:creationId xmlns:p14="http://schemas.microsoft.com/office/powerpoint/2010/main" val="149462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CE7C1170-22D8-4535-B0D6-36809926639F}" type="slidenum">
              <a:rPr lang="is-IS" smtClean="0"/>
              <a:pPr/>
              <a:t>5</a:t>
            </a:fld>
            <a:endParaRPr lang="is-IS"/>
          </a:p>
        </p:txBody>
      </p:sp>
    </p:spTree>
    <p:extLst>
      <p:ext uri="{BB962C8B-B14F-4D97-AF65-F5344CB8AC3E}">
        <p14:creationId xmlns:p14="http://schemas.microsoft.com/office/powerpoint/2010/main" val="116951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CE7C1170-22D8-4535-B0D6-36809926639F}" type="slidenum">
              <a:rPr lang="is-IS" smtClean="0"/>
              <a:pPr/>
              <a:t>6</a:t>
            </a:fld>
            <a:endParaRPr lang="is-IS"/>
          </a:p>
        </p:txBody>
      </p:sp>
    </p:spTree>
    <p:extLst>
      <p:ext uri="{BB962C8B-B14F-4D97-AF65-F5344CB8AC3E}">
        <p14:creationId xmlns:p14="http://schemas.microsoft.com/office/powerpoint/2010/main" val="378323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CE7C1170-22D8-4535-B0D6-36809926639F}" type="slidenum">
              <a:rPr lang="is-IS" smtClean="0"/>
              <a:pPr/>
              <a:t>10</a:t>
            </a:fld>
            <a:endParaRPr lang="is-IS"/>
          </a:p>
        </p:txBody>
      </p:sp>
    </p:spTree>
    <p:extLst>
      <p:ext uri="{BB962C8B-B14F-4D97-AF65-F5344CB8AC3E}">
        <p14:creationId xmlns:p14="http://schemas.microsoft.com/office/powerpoint/2010/main" val="3133284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344779" y="5517290"/>
            <a:ext cx="5342021" cy="657728"/>
          </a:xfrm>
        </p:spPr>
        <p:txBody>
          <a:bodyPr anchor="b" anchorCtr="0">
            <a:noAutofit/>
          </a:bodyPr>
          <a:lstStyle>
            <a:lvl1pPr marL="0" indent="0" algn="r">
              <a:buNone/>
              <a:defRPr sz="2000" b="0"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Höfundur</a:t>
            </a:r>
            <a:r>
              <a:rPr lang="en-US" dirty="0"/>
              <a:t> / </a:t>
            </a:r>
            <a:r>
              <a:rPr lang="en-US" dirty="0" err="1"/>
              <a:t>höfundar</a:t>
            </a:r>
            <a:endParaRPr lang="is-IS" dirty="0"/>
          </a:p>
        </p:txBody>
      </p:sp>
      <p:sp>
        <p:nvSpPr>
          <p:cNvPr id="7" name="Title 6"/>
          <p:cNvSpPr>
            <a:spLocks noGrp="1"/>
          </p:cNvSpPr>
          <p:nvPr>
            <p:ph type="title" hasCustomPrompt="1"/>
          </p:nvPr>
        </p:nvSpPr>
        <p:spPr>
          <a:xfrm>
            <a:off x="457200" y="3068950"/>
            <a:ext cx="8229600" cy="1143000"/>
          </a:xfrm>
        </p:spPr>
        <p:txBody>
          <a:bodyPr/>
          <a:lstStyle>
            <a:lvl1pPr>
              <a:defRPr b="1" spc="-150"/>
            </a:lvl1pPr>
          </a:lstStyle>
          <a:p>
            <a:r>
              <a:rPr lang="en-US" dirty="0" err="1"/>
              <a:t>Nafn</a:t>
            </a:r>
            <a:r>
              <a:rPr lang="en-US" dirty="0"/>
              <a:t> </a:t>
            </a:r>
            <a:r>
              <a:rPr lang="en-US" dirty="0" err="1"/>
              <a:t>fyrirlestrar</a:t>
            </a:r>
            <a:endParaRPr lang="is-I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3893" y="538916"/>
            <a:ext cx="2096037" cy="729784"/>
          </a:xfrm>
          <a:prstGeom prst="rect">
            <a:avLst/>
          </a:prstGeom>
        </p:spPr>
      </p:pic>
      <p:sp>
        <p:nvSpPr>
          <p:cNvPr id="10" name="Text Placeholder 9"/>
          <p:cNvSpPr>
            <a:spLocks noGrp="1"/>
          </p:cNvSpPr>
          <p:nvPr>
            <p:ph type="body" sz="quarter" idx="10" hasCustomPrompt="1"/>
          </p:nvPr>
        </p:nvSpPr>
        <p:spPr>
          <a:xfrm>
            <a:off x="457200" y="4292600"/>
            <a:ext cx="8229600" cy="792163"/>
          </a:xfrm>
        </p:spPr>
        <p:txBody>
          <a:bodyPr>
            <a:normAutofit/>
          </a:bodyPr>
          <a:lstStyle>
            <a:lvl1pPr marL="0" indent="0" algn="ctr">
              <a:buNone/>
              <a:defRPr sz="2400" i="1" baseline="0">
                <a:latin typeface="+mj-lt"/>
              </a:defRPr>
            </a:lvl1pPr>
          </a:lstStyle>
          <a:p>
            <a:pPr lvl="0"/>
            <a:r>
              <a:rPr lang="is-IS" dirty="0"/>
              <a:t>Undirtitill – tilefni – ráðstefna</a:t>
            </a:r>
          </a:p>
        </p:txBody>
      </p:sp>
    </p:spTree>
    <p:extLst>
      <p:ext uri="{BB962C8B-B14F-4D97-AF65-F5344CB8AC3E}">
        <p14:creationId xmlns:p14="http://schemas.microsoft.com/office/powerpoint/2010/main" val="349862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74940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4060481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3528008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120021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217227"/>
            <a:ext cx="7772400" cy="1362075"/>
          </a:xfrm>
        </p:spPr>
        <p:txBody>
          <a:bodyPr anchor="t">
            <a:normAutofit/>
          </a:bodyPr>
          <a:lstStyle>
            <a:lvl1pPr algn="l">
              <a:defRPr sz="4400" b="0" cap="none">
                <a:solidFill>
                  <a:schemeClr val="bg1"/>
                </a:solidFill>
              </a:defRPr>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3717040"/>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60" y="631494"/>
            <a:ext cx="1907630" cy="664186"/>
          </a:xfrm>
          <a:prstGeom prst="rect">
            <a:avLst/>
          </a:prstGeom>
        </p:spPr>
      </p:pic>
    </p:spTree>
    <p:extLst>
      <p:ext uri="{BB962C8B-B14F-4D97-AF65-F5344CB8AC3E}">
        <p14:creationId xmlns:p14="http://schemas.microsoft.com/office/powerpoint/2010/main" val="246839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407951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60396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054424"/>
            <a:ext cx="7772400" cy="1362075"/>
          </a:xfrm>
        </p:spPr>
        <p:txBody>
          <a:bodyPr anchor="t">
            <a:normAutofit/>
          </a:bodyPr>
          <a:lstStyle>
            <a:lvl1pPr algn="l">
              <a:defRPr sz="4400" b="0" cap="none">
                <a:solidFill>
                  <a:schemeClr val="bg1"/>
                </a:solidFill>
              </a:defRPr>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1554237"/>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636324"/>
            <a:ext cx="1907630" cy="664186"/>
          </a:xfrm>
          <a:prstGeom prst="rect">
            <a:avLst/>
          </a:prstGeom>
        </p:spPr>
      </p:pic>
    </p:spTree>
    <p:extLst>
      <p:ext uri="{BB962C8B-B14F-4D97-AF65-F5344CB8AC3E}">
        <p14:creationId xmlns:p14="http://schemas.microsoft.com/office/powerpoint/2010/main" val="3293475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30930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567353"/>
            <a:ext cx="7772400" cy="1362075"/>
          </a:xfrm>
        </p:spPr>
        <p:txBody>
          <a:bodyPr anchor="t">
            <a:normAutofit/>
          </a:bodyPr>
          <a:lstStyle>
            <a:lvl1pPr algn="l">
              <a:defRPr sz="4400" b="0" cap="none">
                <a:solidFill>
                  <a:schemeClr val="tx1"/>
                </a:solidFill>
              </a:defRPr>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067166"/>
            <a:ext cx="7772400" cy="1500187"/>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149253"/>
            <a:ext cx="1907630" cy="664186"/>
          </a:xfrm>
          <a:prstGeom prst="rect">
            <a:avLst/>
          </a:prstGeom>
        </p:spPr>
      </p:pic>
    </p:spTree>
    <p:extLst>
      <p:ext uri="{BB962C8B-B14F-4D97-AF65-F5344CB8AC3E}">
        <p14:creationId xmlns:p14="http://schemas.microsoft.com/office/powerpoint/2010/main" val="57697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is-I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Tree>
    <p:extLst>
      <p:ext uri="{BB962C8B-B14F-4D97-AF65-F5344CB8AC3E}">
        <p14:creationId xmlns:p14="http://schemas.microsoft.com/office/powerpoint/2010/main" val="1241703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2652879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bg1"/>
                </a:solidFill>
              </a:defRPr>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2837082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extLst>
      <p:ext uri="{BB962C8B-B14F-4D97-AF65-F5344CB8AC3E}">
        <p14:creationId xmlns:p14="http://schemas.microsoft.com/office/powerpoint/2010/main" val="2732584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extLst>
      <p:ext uri="{BB962C8B-B14F-4D97-AF65-F5344CB8AC3E}">
        <p14:creationId xmlns:p14="http://schemas.microsoft.com/office/powerpoint/2010/main" val="3866877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Tree>
    <p:extLst>
      <p:ext uri="{BB962C8B-B14F-4D97-AF65-F5344CB8AC3E}">
        <p14:creationId xmlns:p14="http://schemas.microsoft.com/office/powerpoint/2010/main" val="1020462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18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239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4068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extLst>
      <p:ext uri="{BB962C8B-B14F-4D97-AF65-F5344CB8AC3E}">
        <p14:creationId xmlns:p14="http://schemas.microsoft.com/office/powerpoint/2010/main" val="139370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extLst>
      <p:ext uri="{BB962C8B-B14F-4D97-AF65-F5344CB8AC3E}">
        <p14:creationId xmlns:p14="http://schemas.microsoft.com/office/powerpoint/2010/main" val="319145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052"/>
          </a:xfrm>
        </p:spPr>
        <p:txBody>
          <a:bodyPr>
            <a:noAutofit/>
          </a:bodyPr>
          <a:lstStyle>
            <a:lvl1pPr algn="l">
              <a:defRPr sz="4000" b="1">
                <a:solidFill>
                  <a:schemeClr val="bg1"/>
                </a:solidFill>
              </a:defRPr>
            </a:lvl1pPr>
          </a:lstStyle>
          <a:p>
            <a:r>
              <a:rPr lang="en-US" dirty="0"/>
              <a:t>Click to edit Master title style</a:t>
            </a:r>
            <a:endParaRPr lang="is-I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1616" y="6175006"/>
            <a:ext cx="1200183" cy="417872"/>
          </a:xfrm>
          <a:prstGeom prst="rect">
            <a:avLst/>
          </a:prstGeom>
        </p:spPr>
      </p:pic>
    </p:spTree>
    <p:extLst>
      <p:ext uri="{BB962C8B-B14F-4D97-AF65-F5344CB8AC3E}">
        <p14:creationId xmlns:p14="http://schemas.microsoft.com/office/powerpoint/2010/main" val="238010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052"/>
          </a:xfrm>
        </p:spPr>
        <p:txBody>
          <a:bodyPr>
            <a:noAutofit/>
          </a:bodyPr>
          <a:lstStyle>
            <a:lvl1pPr algn="l">
              <a:defRPr sz="4000" b="1">
                <a:solidFill>
                  <a:schemeClr val="bg1"/>
                </a:solidFill>
              </a:defRPr>
            </a:lvl1pPr>
          </a:lstStyle>
          <a:p>
            <a:r>
              <a:rPr lang="en-US" dirty="0"/>
              <a:t>Click to edit Master title style</a:t>
            </a:r>
            <a:endParaRPr lang="is-I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1616" y="6175006"/>
            <a:ext cx="1200183" cy="417872"/>
          </a:xfrm>
          <a:prstGeom prst="rect">
            <a:avLst/>
          </a:prstGeom>
        </p:spPr>
      </p:pic>
    </p:spTree>
    <p:extLst>
      <p:ext uri="{BB962C8B-B14F-4D97-AF65-F5344CB8AC3E}">
        <p14:creationId xmlns:p14="http://schemas.microsoft.com/office/powerpoint/2010/main" val="72786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052"/>
          </a:xfrm>
        </p:spPr>
        <p:txBody>
          <a:bodyPr>
            <a:noAutofit/>
          </a:bodyPr>
          <a:lstStyle>
            <a:lvl1pPr algn="l">
              <a:defRPr sz="4000" b="1">
                <a:solidFill>
                  <a:schemeClr val="bg1"/>
                </a:solidFill>
              </a:defRPr>
            </a:lvl1pPr>
          </a:lstStyle>
          <a:p>
            <a:r>
              <a:rPr lang="en-US" dirty="0"/>
              <a:t>Click to edit Master title style</a:t>
            </a:r>
            <a:endParaRPr lang="is-I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1616" y="6175006"/>
            <a:ext cx="1200183" cy="417872"/>
          </a:xfrm>
          <a:prstGeom prst="rect">
            <a:avLst/>
          </a:prstGeom>
        </p:spPr>
      </p:pic>
    </p:spTree>
    <p:extLst>
      <p:ext uri="{BB962C8B-B14F-4D97-AF65-F5344CB8AC3E}">
        <p14:creationId xmlns:p14="http://schemas.microsoft.com/office/powerpoint/2010/main" val="206076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052"/>
          </a:xfrm>
        </p:spPr>
        <p:txBody>
          <a:bodyPr>
            <a:noAutofit/>
          </a:bodyPr>
          <a:lstStyle>
            <a:lvl1pPr algn="l">
              <a:defRPr sz="4000" b="1">
                <a:solidFill>
                  <a:schemeClr val="bg1"/>
                </a:solidFill>
              </a:defRPr>
            </a:lvl1pPr>
          </a:lstStyle>
          <a:p>
            <a:r>
              <a:rPr lang="en-US" dirty="0"/>
              <a:t>Click to edit Master title style</a:t>
            </a:r>
            <a:endParaRPr lang="is-I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1616" y="6175006"/>
            <a:ext cx="1200183" cy="417872"/>
          </a:xfrm>
          <a:prstGeom prst="rect">
            <a:avLst/>
          </a:prstGeom>
        </p:spPr>
      </p:pic>
    </p:spTree>
    <p:extLst>
      <p:ext uri="{BB962C8B-B14F-4D97-AF65-F5344CB8AC3E}">
        <p14:creationId xmlns:p14="http://schemas.microsoft.com/office/powerpoint/2010/main" val="35314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227155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22313" y="4406900"/>
            <a:ext cx="7772400" cy="1362075"/>
          </a:xfrm>
        </p:spPr>
        <p:txBody>
          <a:bodyPr anchor="t">
            <a:normAutofit/>
          </a:bodyPr>
          <a:lstStyle>
            <a:lvl1pPr algn="l">
              <a:defRPr sz="4400" b="0" cap="none">
                <a:solidFill>
                  <a:schemeClr val="tx1"/>
                </a:solidFill>
              </a:defRPr>
            </a:lvl1pPr>
          </a:lstStyle>
          <a:p>
            <a:r>
              <a:rPr lang="en-US" dirty="0" err="1"/>
              <a:t>Fyrirsögn</a:t>
            </a:r>
            <a:r>
              <a:rPr lang="en-US" dirty="0"/>
              <a:t> á </a:t>
            </a:r>
            <a:r>
              <a:rPr lang="en-US" dirty="0" err="1"/>
              <a:t>millikafla</a:t>
            </a:r>
            <a:endParaRPr lang="is-IS" dirty="0"/>
          </a:p>
        </p:txBody>
      </p:sp>
      <p:sp>
        <p:nvSpPr>
          <p:cNvPr id="10"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569" y="1988800"/>
            <a:ext cx="1907630" cy="664186"/>
          </a:xfrm>
          <a:prstGeom prst="rect">
            <a:avLst/>
          </a:prstGeom>
        </p:spPr>
      </p:pic>
    </p:spTree>
    <p:extLst>
      <p:ext uri="{BB962C8B-B14F-4D97-AF65-F5344CB8AC3E}">
        <p14:creationId xmlns:p14="http://schemas.microsoft.com/office/powerpoint/2010/main" val="300186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a:lvl1pPr>
          </a:lstStyle>
          <a:p>
            <a:r>
              <a:rPr lang="en-US" dirty="0" err="1"/>
              <a:t>Fyrirsögn</a:t>
            </a:r>
            <a:r>
              <a:rPr lang="en-US" dirty="0"/>
              <a:t> á </a:t>
            </a:r>
            <a:r>
              <a:rPr lang="en-US" dirty="0" err="1"/>
              <a:t>millikafla</a:t>
            </a:r>
            <a:endParaRPr lang="is-I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Yfirfyrirsögn</a:t>
            </a:r>
            <a:r>
              <a:rPr lang="en-US" dirty="0"/>
              <a:t> á </a:t>
            </a:r>
            <a:r>
              <a:rPr lang="en-US" dirty="0" err="1"/>
              <a:t>millikafla</a:t>
            </a:r>
            <a:r>
              <a:rPr lang="en-US" dirty="0"/>
              <a:t> (</a:t>
            </a:r>
            <a:r>
              <a:rPr lang="en-US" dirty="0" err="1"/>
              <a:t>má</a:t>
            </a:r>
            <a:r>
              <a:rPr lang="en-US" dirty="0"/>
              <a:t> </a:t>
            </a:r>
            <a:r>
              <a:rPr lang="en-US" dirty="0" err="1"/>
              <a:t>sleppa</a:t>
            </a:r>
            <a:r>
              <a:rPr lang="en-US" dirty="0"/>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70" y="1988800"/>
            <a:ext cx="1907630" cy="664186"/>
          </a:xfrm>
          <a:prstGeom prst="rect">
            <a:avLst/>
          </a:prstGeom>
        </p:spPr>
      </p:pic>
    </p:spTree>
    <p:extLst>
      <p:ext uri="{BB962C8B-B14F-4D97-AF65-F5344CB8AC3E}">
        <p14:creationId xmlns:p14="http://schemas.microsoft.com/office/powerpoint/2010/main" val="23986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is-I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D5776-129F-479E-AA08-F6AAEAD49A80}" type="slidenum">
              <a:rPr lang="is-IS" smtClean="0"/>
              <a:pPr/>
              <a:t>‹#›</a:t>
            </a:fld>
            <a:endParaRPr lang="is-IS"/>
          </a:p>
        </p:txBody>
      </p:sp>
    </p:spTree>
    <p:extLst>
      <p:ext uri="{BB962C8B-B14F-4D97-AF65-F5344CB8AC3E}">
        <p14:creationId xmlns:p14="http://schemas.microsoft.com/office/powerpoint/2010/main" val="3265192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6" r:id="rId4"/>
    <p:sldLayoutId id="2147483677" r:id="rId5"/>
    <p:sldLayoutId id="2147483678" r:id="rId6"/>
    <p:sldLayoutId id="2147483651"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is-IS" dirty="0"/>
              <a:t>Gunnar Alexander Ólafsson</a:t>
            </a:r>
          </a:p>
          <a:p>
            <a:r>
              <a:rPr lang="is-IS" dirty="0"/>
              <a:t>Environmental Agency in Iceland</a:t>
            </a:r>
          </a:p>
        </p:txBody>
      </p:sp>
      <p:sp>
        <p:nvSpPr>
          <p:cNvPr id="3" name="Title 2"/>
          <p:cNvSpPr>
            <a:spLocks noGrp="1"/>
          </p:cNvSpPr>
          <p:nvPr>
            <p:ph type="title"/>
          </p:nvPr>
        </p:nvSpPr>
        <p:spPr>
          <a:xfrm>
            <a:off x="457200" y="2276840"/>
            <a:ext cx="8229600" cy="1935110"/>
          </a:xfrm>
        </p:spPr>
        <p:txBody>
          <a:bodyPr>
            <a:normAutofit fontScale="90000"/>
          </a:bodyPr>
          <a:lstStyle/>
          <a:p>
            <a:pPr algn="ctr"/>
            <a:r>
              <a:rPr lang="is-IS" sz="8900" dirty="0"/>
              <a:t>Noise  </a:t>
            </a:r>
            <a:r>
              <a:rPr lang="is-IS" dirty="0"/>
              <a:t/>
            </a:r>
            <a:br>
              <a:rPr lang="is-IS" dirty="0"/>
            </a:br>
            <a:r>
              <a:rPr lang="is-IS" dirty="0"/>
              <a:t>Major Airport, Noise mapping and action plan</a:t>
            </a:r>
          </a:p>
        </p:txBody>
      </p:sp>
    </p:spTree>
    <p:extLst>
      <p:ext uri="{BB962C8B-B14F-4D97-AF65-F5344CB8AC3E}">
        <p14:creationId xmlns:p14="http://schemas.microsoft.com/office/powerpoint/2010/main" val="4281261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79891" y="3789051"/>
            <a:ext cx="2880400" cy="936130"/>
          </a:xfrm>
        </p:spPr>
        <p:txBody>
          <a:bodyPr/>
          <a:lstStyle/>
          <a:p>
            <a:r>
              <a:rPr lang="is-IS" dirty="0"/>
              <a:t>Thank you</a:t>
            </a:r>
          </a:p>
        </p:txBody>
      </p:sp>
    </p:spTree>
    <p:extLst>
      <p:ext uri="{BB962C8B-B14F-4D97-AF65-F5344CB8AC3E}">
        <p14:creationId xmlns:p14="http://schemas.microsoft.com/office/powerpoint/2010/main" val="125540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a:t>New reality for Iceland Environmental, infrastructure and Aviation authorities.</a:t>
            </a:r>
          </a:p>
        </p:txBody>
      </p:sp>
      <p:sp>
        <p:nvSpPr>
          <p:cNvPr id="3" name="Content Placeholder 2"/>
          <p:cNvSpPr>
            <a:spLocks noGrp="1"/>
          </p:cNvSpPr>
          <p:nvPr>
            <p:ph idx="1"/>
          </p:nvPr>
        </p:nvSpPr>
        <p:spPr/>
        <p:txBody>
          <a:bodyPr>
            <a:normAutofit/>
          </a:bodyPr>
          <a:lstStyle/>
          <a:p>
            <a:r>
              <a:rPr lang="is-IS" dirty="0"/>
              <a:t>Keflavik Airport classified as a major airport. In 2016 flight movements crossed the 50.000 limit.</a:t>
            </a:r>
          </a:p>
          <a:p>
            <a:r>
              <a:rPr lang="is-IS" dirty="0"/>
              <a:t>Defination m</a:t>
            </a:r>
            <a:r>
              <a:rPr lang="en-US" dirty="0" err="1"/>
              <a:t>ajor</a:t>
            </a:r>
            <a:r>
              <a:rPr lang="en-US" dirty="0"/>
              <a:t> airport according to EU directive 2002/49.: “… A civil airport, which has more than 50 000 movements per year (take-off or a landing), excluding those purely for training purposes on light aircraft;</a:t>
            </a:r>
            <a:endParaRPr lang="is-IS" dirty="0"/>
          </a:p>
        </p:txBody>
      </p:sp>
    </p:spTree>
    <p:extLst>
      <p:ext uri="{BB962C8B-B14F-4D97-AF65-F5344CB8AC3E}">
        <p14:creationId xmlns:p14="http://schemas.microsoft.com/office/powerpoint/2010/main" val="13995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a:t>Regulations which apply for noise and airport.</a:t>
            </a:r>
          </a:p>
        </p:txBody>
      </p:sp>
      <p:sp>
        <p:nvSpPr>
          <p:cNvPr id="3" name="Content Placeholder 2"/>
          <p:cNvSpPr>
            <a:spLocks noGrp="1"/>
          </p:cNvSpPr>
          <p:nvPr>
            <p:ph idx="1"/>
          </p:nvPr>
        </p:nvSpPr>
        <p:spPr/>
        <p:txBody>
          <a:bodyPr>
            <a:normAutofit/>
          </a:bodyPr>
          <a:lstStyle/>
          <a:p>
            <a:r>
              <a:rPr lang="is-IS" sz="4000" dirty="0"/>
              <a:t>Regulation nr. 1000/2005. Noise mapping and action plan. </a:t>
            </a:r>
          </a:p>
          <a:p>
            <a:r>
              <a:rPr lang="is-IS" sz="4000" dirty="0"/>
              <a:t>Regulation nr. 724/2008. Noise.</a:t>
            </a:r>
          </a:p>
          <a:p>
            <a:r>
              <a:rPr lang="is-IS" sz="4000" dirty="0"/>
              <a:t>Regulation nr. 666/2015. Limitation on operation in airport because of noise pollution. </a:t>
            </a:r>
          </a:p>
        </p:txBody>
      </p:sp>
    </p:spTree>
    <p:extLst>
      <p:ext uri="{BB962C8B-B14F-4D97-AF65-F5344CB8AC3E}">
        <p14:creationId xmlns:p14="http://schemas.microsoft.com/office/powerpoint/2010/main" val="138265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a:t>Airport in Keflavíkur and surroundings </a:t>
            </a:r>
          </a:p>
        </p:txBody>
      </p:sp>
      <p:pic>
        <p:nvPicPr>
          <p:cNvPr id="4" name="Content Placeholder 3"/>
          <p:cNvPicPr>
            <a:picLocks noGrp="1" noChangeAspect="1"/>
          </p:cNvPicPr>
          <p:nvPr>
            <p:ph idx="1"/>
          </p:nvPr>
        </p:nvPicPr>
        <p:blipFill>
          <a:blip r:embed="rId2" cstate="print"/>
          <a:stretch>
            <a:fillRect/>
          </a:stretch>
        </p:blipFill>
        <p:spPr>
          <a:xfrm>
            <a:off x="611450" y="1417638"/>
            <a:ext cx="7921100" cy="4891762"/>
          </a:xfrm>
          <a:prstGeom prst="rect">
            <a:avLst/>
          </a:prstGeom>
        </p:spPr>
      </p:pic>
    </p:spTree>
    <p:extLst>
      <p:ext uri="{BB962C8B-B14F-4D97-AF65-F5344CB8AC3E}">
        <p14:creationId xmlns:p14="http://schemas.microsoft.com/office/powerpoint/2010/main" val="8615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Noise and health</a:t>
            </a:r>
          </a:p>
        </p:txBody>
      </p:sp>
      <p:sp>
        <p:nvSpPr>
          <p:cNvPr id="3" name="Content Placeholder 2"/>
          <p:cNvSpPr>
            <a:spLocks noGrp="1"/>
          </p:cNvSpPr>
          <p:nvPr>
            <p:ph sz="half" idx="1"/>
          </p:nvPr>
        </p:nvSpPr>
        <p:spPr/>
        <p:txBody>
          <a:bodyPr>
            <a:normAutofit fontScale="70000" lnSpcReduction="20000"/>
          </a:bodyPr>
          <a:lstStyle/>
          <a:p>
            <a:r>
              <a:rPr lang="is-IS" i="1" dirty="0"/>
              <a:t>Burden of disease from environmental noise</a:t>
            </a:r>
            <a:r>
              <a:rPr lang="is-IS" dirty="0"/>
              <a:t> – </a:t>
            </a:r>
            <a:r>
              <a:rPr lang="is-IS" i="1" dirty="0"/>
              <a:t>quantification of healthy life years lost in Europe</a:t>
            </a:r>
            <a:r>
              <a:rPr lang="is-IS" dirty="0"/>
              <a:t> - </a:t>
            </a:r>
            <a:r>
              <a:rPr lang="is-IS" b="1" dirty="0"/>
              <a:t>WHO 2011.</a:t>
            </a:r>
            <a:r>
              <a:rPr lang="is-IS" dirty="0"/>
              <a:t> </a:t>
            </a:r>
          </a:p>
          <a:p>
            <a:endParaRPr lang="is-IS" dirty="0"/>
          </a:p>
          <a:p>
            <a:r>
              <a:rPr lang="is-IS" dirty="0"/>
              <a:t>Noise can lead to health related matters like: </a:t>
            </a:r>
          </a:p>
          <a:p>
            <a:pPr lvl="1"/>
            <a:r>
              <a:rPr lang="is-IS" dirty="0"/>
              <a:t>Sleep disturbance.</a:t>
            </a:r>
          </a:p>
          <a:p>
            <a:pPr lvl="1"/>
            <a:r>
              <a:rPr lang="is-IS" dirty="0"/>
              <a:t>Hearing loss.</a:t>
            </a:r>
          </a:p>
          <a:p>
            <a:pPr lvl="1"/>
            <a:r>
              <a:rPr lang="is-IS" dirty="0"/>
              <a:t>More stress and annoyance (impatience)</a:t>
            </a:r>
          </a:p>
          <a:p>
            <a:pPr lvl="1"/>
            <a:r>
              <a:rPr lang="is-IS" dirty="0"/>
              <a:t>Tinnitus.</a:t>
            </a:r>
          </a:p>
          <a:p>
            <a:pPr lvl="1"/>
            <a:r>
              <a:rPr lang="is-IS" dirty="0"/>
              <a:t>Tiredness.</a:t>
            </a:r>
          </a:p>
          <a:p>
            <a:pPr lvl="1"/>
            <a:r>
              <a:rPr lang="is-IS" dirty="0"/>
              <a:t>Less motion.</a:t>
            </a:r>
          </a:p>
          <a:p>
            <a:pPr lvl="1"/>
            <a:r>
              <a:rPr lang="is-IS" dirty="0"/>
              <a:t>Cardiovascular diseases.</a:t>
            </a:r>
          </a:p>
          <a:p>
            <a:pPr lvl="1"/>
            <a:r>
              <a:rPr lang="is-IS" dirty="0"/>
              <a:t>Premature death.</a:t>
            </a:r>
          </a:p>
        </p:txBody>
      </p:sp>
      <p:sp>
        <p:nvSpPr>
          <p:cNvPr id="7" name="Content Placeholder 6"/>
          <p:cNvSpPr>
            <a:spLocks noGrp="1"/>
          </p:cNvSpPr>
          <p:nvPr>
            <p:ph sz="half" idx="2"/>
          </p:nvPr>
        </p:nvSpPr>
        <p:spPr/>
        <p:txBody>
          <a:bodyPr>
            <a:normAutofit fontScale="70000" lnSpcReduction="20000"/>
          </a:bodyPr>
          <a:lstStyle/>
          <a:p>
            <a:endParaRPr lang="is-I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060810"/>
            <a:ext cx="4956171" cy="341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00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sz="3400" dirty="0"/>
              <a:t>Regulation </a:t>
            </a:r>
            <a:r>
              <a:rPr lang="is-IS" sz="3600" dirty="0"/>
              <a:t>nr. 1000/2005. </a:t>
            </a:r>
            <a:br>
              <a:rPr lang="is-IS" sz="3600" dirty="0"/>
            </a:br>
            <a:r>
              <a:rPr lang="is-IS" sz="3600" dirty="0"/>
              <a:t>Noise mapping and action plan-The aim </a:t>
            </a:r>
          </a:p>
        </p:txBody>
      </p:sp>
      <p:sp>
        <p:nvSpPr>
          <p:cNvPr id="3" name="Content Placeholder 2"/>
          <p:cNvSpPr>
            <a:spLocks noGrp="1"/>
          </p:cNvSpPr>
          <p:nvPr>
            <p:ph idx="1"/>
          </p:nvPr>
        </p:nvSpPr>
        <p:spPr/>
        <p:txBody>
          <a:bodyPr>
            <a:normAutofit/>
          </a:bodyPr>
          <a:lstStyle/>
          <a:p>
            <a:r>
              <a:rPr lang="is-IS" dirty="0"/>
              <a:t>To map the noise.</a:t>
            </a:r>
          </a:p>
          <a:p>
            <a:r>
              <a:rPr lang="is-IS" dirty="0"/>
              <a:t>Evaluate the noise.</a:t>
            </a:r>
          </a:p>
          <a:p>
            <a:r>
              <a:rPr lang="is-IS" dirty="0"/>
              <a:t>Make list of action to decrease the noise and decrease the annoyance by noise in the airport surroundings.</a:t>
            </a:r>
          </a:p>
          <a:p>
            <a:r>
              <a:rPr lang="is-IS" dirty="0"/>
              <a:t>Estimate how many is exposed by noise around the airport.</a:t>
            </a:r>
          </a:p>
          <a:p>
            <a:pPr marL="0" indent="0">
              <a:buNone/>
            </a:pPr>
            <a:endParaRPr lang="is-IS" dirty="0"/>
          </a:p>
        </p:txBody>
      </p:sp>
    </p:spTree>
    <p:extLst>
      <p:ext uri="{BB962C8B-B14F-4D97-AF65-F5344CB8AC3E}">
        <p14:creationId xmlns:p14="http://schemas.microsoft.com/office/powerpoint/2010/main" val="261840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20" y="260560"/>
            <a:ext cx="8229600" cy="1143000"/>
          </a:xfrm>
        </p:spPr>
        <p:txBody>
          <a:bodyPr>
            <a:normAutofit/>
          </a:bodyPr>
          <a:lstStyle/>
          <a:p>
            <a:r>
              <a:rPr lang="is-IS" dirty="0"/>
              <a:t>Noise mapping:</a:t>
            </a:r>
          </a:p>
        </p:txBody>
      </p:sp>
      <p:sp>
        <p:nvSpPr>
          <p:cNvPr id="3" name="Content Placeholder 2"/>
          <p:cNvSpPr>
            <a:spLocks noGrp="1"/>
          </p:cNvSpPr>
          <p:nvPr>
            <p:ph idx="1"/>
          </p:nvPr>
        </p:nvSpPr>
        <p:spPr>
          <a:xfrm>
            <a:off x="457200" y="1268700"/>
            <a:ext cx="8229600" cy="4857463"/>
          </a:xfrm>
        </p:spPr>
        <p:txBody>
          <a:bodyPr>
            <a:normAutofit/>
          </a:bodyPr>
          <a:lstStyle/>
          <a:p>
            <a:r>
              <a:rPr lang="is-IS" b="1" dirty="0"/>
              <a:t>Airport operational body: </a:t>
            </a:r>
            <a:r>
              <a:rPr lang="is-IS" dirty="0"/>
              <a:t>Makes noise map.</a:t>
            </a:r>
          </a:p>
          <a:p>
            <a:r>
              <a:rPr lang="is-IS" b="1" dirty="0"/>
              <a:t>Local municipality</a:t>
            </a:r>
            <a:r>
              <a:rPr lang="is-IS" dirty="0"/>
              <a:t> makes noise map for urban area in cooperation with other bodies which are responsible for making noise map. If the noise from airport expose noise for more than one municipalities, they can cooperate in their work in noise mapping.</a:t>
            </a:r>
          </a:p>
        </p:txBody>
      </p:sp>
    </p:spTree>
    <p:extLst>
      <p:ext uri="{BB962C8B-B14F-4D97-AF65-F5344CB8AC3E}">
        <p14:creationId xmlns:p14="http://schemas.microsoft.com/office/powerpoint/2010/main" val="336001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Action plan:</a:t>
            </a:r>
          </a:p>
        </p:txBody>
      </p:sp>
      <p:sp>
        <p:nvSpPr>
          <p:cNvPr id="3" name="Content Placeholder 2"/>
          <p:cNvSpPr>
            <a:spLocks noGrp="1"/>
          </p:cNvSpPr>
          <p:nvPr>
            <p:ph idx="1"/>
          </p:nvPr>
        </p:nvSpPr>
        <p:spPr>
          <a:xfrm>
            <a:off x="457200" y="1417638"/>
            <a:ext cx="8229600" cy="4891762"/>
          </a:xfrm>
        </p:spPr>
        <p:txBody>
          <a:bodyPr>
            <a:noAutofit/>
          </a:bodyPr>
          <a:lstStyle/>
          <a:p>
            <a:r>
              <a:rPr lang="is-IS" sz="2800" dirty="0"/>
              <a:t>If the result from Noise Mapping shows that noise is over allowed criteria, action plan is needed to show action to decrease noise.</a:t>
            </a:r>
          </a:p>
          <a:p>
            <a:r>
              <a:rPr lang="is-IS" sz="2800" dirty="0"/>
              <a:t>Local municipalities is responsible for making action plan in cooperation with operational authority of major airport and local health authorities.</a:t>
            </a:r>
          </a:p>
          <a:p>
            <a:r>
              <a:rPr lang="is-IS" sz="2800" dirty="0"/>
              <a:t>Local municipalities shall present to its inhabitants the action plan for them to make observation regarding the action plan.</a:t>
            </a:r>
          </a:p>
        </p:txBody>
      </p:sp>
    </p:spTree>
    <p:extLst>
      <p:ext uri="{BB962C8B-B14F-4D97-AF65-F5344CB8AC3E}">
        <p14:creationId xmlns:p14="http://schemas.microsoft.com/office/powerpoint/2010/main" val="266288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Regulation Noise nr. 724/2008. </a:t>
            </a:r>
          </a:p>
        </p:txBody>
      </p:sp>
      <p:sp>
        <p:nvSpPr>
          <p:cNvPr id="3" name="Content Placeholder 2"/>
          <p:cNvSpPr>
            <a:spLocks noGrp="1"/>
          </p:cNvSpPr>
          <p:nvPr>
            <p:ph idx="1"/>
          </p:nvPr>
        </p:nvSpPr>
        <p:spPr/>
        <p:txBody>
          <a:bodyPr/>
          <a:lstStyle/>
          <a:p>
            <a:r>
              <a:rPr lang="is-IS" sz="2400" dirty="0"/>
              <a:t>The aim of the regulation is to prevent or decrease the risk of harmful effects by noise for humans.</a:t>
            </a:r>
          </a:p>
          <a:p>
            <a:r>
              <a:rPr lang="is-IS" sz="2400" b="1" dirty="0"/>
              <a:t>Airports operational authorities duties:</a:t>
            </a:r>
            <a:r>
              <a:rPr lang="is-IS" sz="2400" dirty="0"/>
              <a:t> The noise in airport may not go over the criteria in the table.  </a:t>
            </a:r>
          </a:p>
          <a:p>
            <a:pPr marL="0" indent="0">
              <a:buNone/>
            </a:pPr>
            <a:endParaRPr lang="is-IS" dirty="0"/>
          </a:p>
        </p:txBody>
      </p:sp>
      <p:pic>
        <p:nvPicPr>
          <p:cNvPr id="4" name="Picture 3"/>
          <p:cNvPicPr>
            <a:picLocks noChangeAspect="1"/>
          </p:cNvPicPr>
          <p:nvPr/>
        </p:nvPicPr>
        <p:blipFill>
          <a:blip r:embed="rId2" cstate="print"/>
          <a:stretch>
            <a:fillRect/>
          </a:stretch>
        </p:blipFill>
        <p:spPr>
          <a:xfrm>
            <a:off x="827480" y="3356990"/>
            <a:ext cx="7859320" cy="2376330"/>
          </a:xfrm>
          <a:prstGeom prst="rect">
            <a:avLst/>
          </a:prstGeom>
        </p:spPr>
      </p:pic>
    </p:spTree>
    <p:extLst>
      <p:ext uri="{BB962C8B-B14F-4D97-AF65-F5344CB8AC3E}">
        <p14:creationId xmlns:p14="http://schemas.microsoft.com/office/powerpoint/2010/main" val="1882515913"/>
      </p:ext>
    </p:extLst>
  </p:cSld>
  <p:clrMapOvr>
    <a:masterClrMapping/>
  </p:clrMapOvr>
</p:sld>
</file>

<file path=ppt/theme/theme1.xml><?xml version="1.0" encoding="utf-8"?>
<a:theme xmlns:a="http://schemas.openxmlformats.org/drawingml/2006/main" name="Office Theme">
  <a:themeElements>
    <a:clrScheme name="UST litapalletta">
      <a:dk1>
        <a:sysClr val="windowText" lastClr="000000"/>
      </a:dk1>
      <a:lt1>
        <a:sysClr val="window" lastClr="FFFFFF"/>
      </a:lt1>
      <a:dk2>
        <a:srgbClr val="1F497D"/>
      </a:dk2>
      <a:lt2>
        <a:srgbClr val="EEECE1"/>
      </a:lt2>
      <a:accent1>
        <a:srgbClr val="41A62A"/>
      </a:accent1>
      <a:accent2>
        <a:srgbClr val="007CC1"/>
      </a:accent2>
      <a:accent3>
        <a:srgbClr val="757E34"/>
      </a:accent3>
      <a:accent4>
        <a:srgbClr val="7C246D"/>
      </a:accent4>
      <a:accent5>
        <a:srgbClr val="D37328"/>
      </a:accent5>
      <a:accent6>
        <a:srgbClr val="07567E"/>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j98b723da5404d188f8f4bde7a05bcc5 xmlns="c5334912-ce83-4d13-ba42-4dac4a310f33">
      <Terms xmlns="http://schemas.microsoft.com/office/infopath/2007/PartnerControls"/>
    </j98b723da5404d188f8f4bde7a05bcc5>
    <eb045f7365d04b0b8ee3289d5a12b26e xmlns="c5334912-ce83-4d13-ba42-4dac4a310f33">
      <Terms xmlns="http://schemas.microsoft.com/office/infopath/2007/PartnerControls">
        <TermInfo xmlns="http://schemas.microsoft.com/office/infopath/2007/PartnerControls">
          <TermName xmlns="http://schemas.microsoft.com/office/infopath/2007/PartnerControls">Neytendateymi</TermName>
          <TermId xmlns="http://schemas.microsoft.com/office/infopath/2007/PartnerControls">82fc0de5-76eb-4601-99e2-67beeb7902e2</TermId>
        </TermInfo>
      </Terms>
    </eb045f7365d04b0b8ee3289d5a12b26e>
    <TaxCatchAll xmlns="1fdcc1a0-e9f9-4b9b-b451-4e4cf08216c8">
      <Value>6</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F485B8187C7940A1FBE5ACA77EDC74" ma:contentTypeVersion="7" ma:contentTypeDescription="Create a new document." ma:contentTypeScope="" ma:versionID="8ca4e74137c8082b3b96c3e86a2b7278">
  <xsd:schema xmlns:xsd="http://www.w3.org/2001/XMLSchema" xmlns:xs="http://www.w3.org/2001/XMLSchema" xmlns:p="http://schemas.microsoft.com/office/2006/metadata/properties" xmlns:ns2="c5334912-ce83-4d13-ba42-4dac4a310f33" xmlns:ns3="1fdcc1a0-e9f9-4b9b-b451-4e4cf08216c8" targetNamespace="http://schemas.microsoft.com/office/2006/metadata/properties" ma:root="true" ma:fieldsID="436c5b6867d7e70c366511c412e0cb7a" ns2:_="" ns3:_="">
    <xsd:import namespace="c5334912-ce83-4d13-ba42-4dac4a310f33"/>
    <xsd:import namespace="1fdcc1a0-e9f9-4b9b-b451-4e4cf08216c8"/>
    <xsd:element name="properties">
      <xsd:complexType>
        <xsd:sequence>
          <xsd:element name="documentManagement">
            <xsd:complexType>
              <xsd:all>
                <xsd:element ref="ns2:j98b723da5404d188f8f4bde7a05bcc5" minOccurs="0"/>
                <xsd:element ref="ns3:TaxCatchAll" minOccurs="0"/>
                <xsd:element ref="ns2:eb045f7365d04b0b8ee3289d5a12b26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34912-ce83-4d13-ba42-4dac4a310f33" elementFormDefault="qualified">
    <xsd:import namespace="http://schemas.microsoft.com/office/2006/documentManagement/types"/>
    <xsd:import namespace="http://schemas.microsoft.com/office/infopath/2007/PartnerControls"/>
    <xsd:element name="j98b723da5404d188f8f4bde7a05bcc5" ma:index="9" nillable="true" ma:taxonomy="true" ma:internalName="j98b723da5404d188f8f4bde7a05bcc5" ma:taxonomyFieldName="M_x00e1_laflokkur" ma:displayName="Málaflokkur" ma:default="" ma:fieldId="{398b723d-a540-4d18-8f8f-4bde7a05bcc5}" ma:sspId="ac492645-c487-4f75-ab81-32a644794eb3" ma:termSetId="14998699-ab24-4d79-b5ed-647e5835c82d" ma:anchorId="00000000-0000-0000-0000-000000000000" ma:open="false" ma:isKeyword="false">
      <xsd:complexType>
        <xsd:sequence>
          <xsd:element ref="pc:Terms" minOccurs="0" maxOccurs="1"/>
        </xsd:sequence>
      </xsd:complexType>
    </xsd:element>
    <xsd:element name="eb045f7365d04b0b8ee3289d5a12b26e" ma:index="12" nillable="true" ma:taxonomy="true" ma:internalName="eb045f7365d04b0b8ee3289d5a12b26e" ma:taxonomyFieldName="Teymi" ma:displayName="Teymi" ma:default="6;#Neytendateymi|82fc0de5-76eb-4601-99e2-67beeb7902e2" ma:fieldId="{eb045f73-65d0-4b0b-8ee3-289d5a12b26e}" ma:sspId="ac492645-c487-4f75-ab81-32a644794eb3" ma:termSetId="02688425-a757-4fcf-8898-16c36c00c4d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dcc1a0-e9f9-4b9b-b451-4e4cf08216c8"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37c7e42d-f8ee-482e-a44c-332afa4b4591}" ma:internalName="TaxCatchAll" ma:showField="CatchAllData" ma:web="1fdcc1a0-e9f9-4b9b-b451-4e4cf08216c8">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31F898-511C-452C-88D8-F678683AF518}">
  <ds:schemaRefs>
    <ds:schemaRef ds:uri="http://schemas.microsoft.com/sharepoint/v3/contenttype/forms"/>
  </ds:schemaRefs>
</ds:datastoreItem>
</file>

<file path=customXml/itemProps2.xml><?xml version="1.0" encoding="utf-8"?>
<ds:datastoreItem xmlns:ds="http://schemas.openxmlformats.org/officeDocument/2006/customXml" ds:itemID="{2062C626-4A16-43A7-B96E-ACD045CC707F}">
  <ds:schemaRefs>
    <ds:schemaRef ds:uri="http://purl.org/dc/terms/"/>
    <ds:schemaRef ds:uri="http://schemas.microsoft.com/office/2006/documentManagement/types"/>
    <ds:schemaRef ds:uri="http://purl.org/dc/dcmitype/"/>
    <ds:schemaRef ds:uri="1fdcc1a0-e9f9-4b9b-b451-4e4cf08216c8"/>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5334912-ce83-4d13-ba42-4dac4a310f33"/>
    <ds:schemaRef ds:uri="http://www.w3.org/XML/1998/namespace"/>
  </ds:schemaRefs>
</ds:datastoreItem>
</file>

<file path=customXml/itemProps3.xml><?xml version="1.0" encoding="utf-8"?>
<ds:datastoreItem xmlns:ds="http://schemas.openxmlformats.org/officeDocument/2006/customXml" ds:itemID="{70B5E4C3-B753-484A-8E9B-3DB0E222A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34912-ce83-4d13-ba42-4dac4a310f33"/>
    <ds:schemaRef ds:uri="1fdcc1a0-e9f9-4b9b-b451-4e4cf08216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1837</TotalTime>
  <Words>398</Words>
  <Application>Microsoft Office PowerPoint</Application>
  <PresentationFormat>Skjermfremvisning (4:3)</PresentationFormat>
  <Paragraphs>43</Paragraphs>
  <Slides>10</Slides>
  <Notes>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Arial</vt:lpstr>
      <vt:lpstr>Calibri</vt:lpstr>
      <vt:lpstr>Georgia</vt:lpstr>
      <vt:lpstr>Office Theme</vt:lpstr>
      <vt:lpstr>Noise   Major Airport, Noise mapping and action plan</vt:lpstr>
      <vt:lpstr>New reality for Iceland Environmental, infrastructure and Aviation authorities.</vt:lpstr>
      <vt:lpstr>Regulations which apply for noise and airport.</vt:lpstr>
      <vt:lpstr>Airport in Keflavíkur and surroundings </vt:lpstr>
      <vt:lpstr>Noise and health</vt:lpstr>
      <vt:lpstr>Regulation nr. 1000/2005.  Noise mapping and action plan-The aim </vt:lpstr>
      <vt:lpstr>Noise mapping:</vt:lpstr>
      <vt:lpstr>Action plan:</vt:lpstr>
      <vt:lpstr>Regulation Noise nr. 724/2008.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Skotveiðar á gæs</dc:title>
  <dc:creator>volundur</dc:creator>
  <cp:lastModifiedBy>Risa, Hanne</cp:lastModifiedBy>
  <cp:revision>91</cp:revision>
  <cp:lastPrinted>2017-03-14T10:55:35Z</cp:lastPrinted>
  <dcterms:created xsi:type="dcterms:W3CDTF">2013-03-20T16:22:04Z</dcterms:created>
  <dcterms:modified xsi:type="dcterms:W3CDTF">2018-05-25T12:42:42Z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0x01010011F485B8187C7940A1FBE5ACA77EDC74</vt:lpwstr>
  </property>
  <property fmtid="{D5CDD505-2E9C-101B-9397-08002B2CF9AE}" pid="3" name="Teymi">
    <vt:lpwstr>6;#Neytendateymi|82fc0de5-76eb-4601-99e2-67beeb7902e2</vt:lpwstr>
  </property>
  <property fmtid="{D5CDD505-2E9C-101B-9397-08002B2CF9AE}" pid="4" name="Málaflokkur">
    <vt:lpwstr/>
  </property>
</Properties>
</file>