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9" r:id="rId2"/>
    <p:sldMasterId id="2147483678" r:id="rId3"/>
  </p:sldMasterIdLst>
  <p:notesMasterIdLst>
    <p:notesMasterId r:id="rId8"/>
  </p:notesMasterIdLst>
  <p:handoutMasterIdLst>
    <p:handoutMasterId r:id="rId9"/>
  </p:handoutMasterIdLst>
  <p:sldIdLst>
    <p:sldId id="256" r:id="rId4"/>
    <p:sldId id="258" r:id="rId5"/>
    <p:sldId id="257" r:id="rId6"/>
    <p:sldId id="259" r:id="rId7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31C"/>
    <a:srgbClr val="FF1300"/>
    <a:srgbClr val="A5B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D230F3-CF80-4859-8CE7-A43EE81993B5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yst layout 2 - Marker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E171933-4619-4E11-9A3F-F7608DF75F80}" styleName="Mellemlayout 1 - Markerin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llemlayout 1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yst layout 1 - Markerin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yst layout 1 - Markerin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71772-3772-4975-83B8-5E44246FC8C3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904704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89C5B-DD52-4311-9ACA-A4D59ECA065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7721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5C9EF17-EE01-4EB0-A278-6B6B30B4DD0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021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EF17-EE01-4EB0-A278-6B6B30B4DD04}" type="slidenum">
              <a:rPr lang="da-DK" smtClean="0"/>
              <a:pPr>
                <a:defRPr/>
              </a:pPr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886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1978025"/>
            <a:ext cx="1439863" cy="2914650"/>
          </a:xfrm>
          <a:prstGeom prst="rect">
            <a:avLst/>
          </a:prstGeom>
          <a:solidFill>
            <a:srgbClr val="7FC31C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a-DK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7664450" y="1978025"/>
            <a:ext cx="1479550" cy="2914650"/>
          </a:xfrm>
          <a:prstGeom prst="rect">
            <a:avLst/>
          </a:prstGeom>
          <a:solidFill>
            <a:srgbClr val="7FC31C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a-DK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6550" y="981075"/>
            <a:ext cx="4608513" cy="9715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smtClean="0"/>
              <a:t>Klik for at redigere i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5397500"/>
            <a:ext cx="5865813" cy="768350"/>
          </a:xfrm>
        </p:spPr>
        <p:txBody>
          <a:bodyPr/>
          <a:lstStyle>
            <a:lvl1pPr>
              <a:lnSpc>
                <a:spcPts val="2800"/>
              </a:lnSpc>
              <a:defRPr sz="1600"/>
            </a:lvl1pPr>
          </a:lstStyle>
          <a:p>
            <a:pPr lvl="0"/>
            <a:r>
              <a:rPr lang="da-DK" noProof="0" smtClean="0"/>
              <a:t>Klik for at redigere i master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619250" y="6189663"/>
            <a:ext cx="2133600" cy="2873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2100"/>
              </a:lnSpc>
              <a:defRPr sz="1000"/>
            </a:lvl1pPr>
          </a:lstStyle>
          <a:p>
            <a:pPr>
              <a:defRPr/>
            </a:pPr>
            <a:endParaRPr lang="da-DK" dirty="0"/>
          </a:p>
        </p:txBody>
      </p:sp>
      <p:pic>
        <p:nvPicPr>
          <p:cNvPr id="8" name="Billed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8" y="116632"/>
            <a:ext cx="2769870" cy="7194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888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 smtClean="0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kstboks 4"/>
          <p:cNvSpPr txBox="1"/>
          <p:nvPr userDrawn="1"/>
        </p:nvSpPr>
        <p:spPr>
          <a:xfrm>
            <a:off x="6767772" y="6361855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6575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8686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0575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7998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5764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5951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1672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53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6078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382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Tekstboks 3"/>
          <p:cNvSpPr txBox="1"/>
          <p:nvPr userDrawn="1"/>
        </p:nvSpPr>
        <p:spPr>
          <a:xfrm>
            <a:off x="6749256" y="6317828"/>
            <a:ext cx="18722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>
                <a:solidFill>
                  <a:srgbClr val="A5B3AB"/>
                </a:solidFill>
                <a:latin typeface="+mj-lt"/>
                <a:ea typeface="+mj-ea"/>
                <a:cs typeface="+mj-cs"/>
              </a:rPr>
              <a:t>www.tbst.dk</a:t>
            </a:r>
            <a:endParaRPr lang="da-DK" sz="1100" dirty="0">
              <a:solidFill>
                <a:srgbClr val="A5B3A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3382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6019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9128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1978025"/>
            <a:ext cx="1439863" cy="2914650"/>
          </a:xfrm>
          <a:prstGeom prst="rect">
            <a:avLst/>
          </a:prstGeom>
          <a:solidFill>
            <a:srgbClr val="7FC31C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a-DK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7664450" y="1978025"/>
            <a:ext cx="1479550" cy="2914650"/>
          </a:xfrm>
          <a:prstGeom prst="rect">
            <a:avLst/>
          </a:prstGeom>
          <a:solidFill>
            <a:srgbClr val="7FC31C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a-DK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6550" y="981075"/>
            <a:ext cx="4608513" cy="9715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smtClean="0"/>
              <a:t>Klik for at redigere titeltypografi i masteren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5397500"/>
            <a:ext cx="5865813" cy="768350"/>
          </a:xfrm>
        </p:spPr>
        <p:txBody>
          <a:bodyPr/>
          <a:lstStyle>
            <a:lvl1pPr>
              <a:lnSpc>
                <a:spcPts val="2800"/>
              </a:lnSpc>
              <a:defRPr sz="1600"/>
            </a:lvl1pPr>
          </a:lstStyle>
          <a:p>
            <a:pPr lvl="0"/>
            <a:r>
              <a:rPr lang="da-DK" noProof="0" smtClean="0"/>
              <a:t>Klik for at redigere undertiteltypografien i masteren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619250" y="6189663"/>
            <a:ext cx="2133600" cy="2873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2100"/>
              </a:lnSpc>
              <a:defRPr sz="10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" name="Tekstboks 1"/>
          <p:cNvSpPr txBox="1"/>
          <p:nvPr userDrawn="1"/>
        </p:nvSpPr>
        <p:spPr>
          <a:xfrm>
            <a:off x="6341987" y="6195020"/>
            <a:ext cx="1859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05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391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276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6978852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1546225"/>
            <a:ext cx="3863975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735513" y="1546225"/>
            <a:ext cx="3865562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42427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4048" y="548680"/>
            <a:ext cx="7880400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44631" y="1535113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44631" y="2174875"/>
            <a:ext cx="374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860032" y="1535113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860032" y="2174875"/>
            <a:ext cx="374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15132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683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9357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3008313" cy="8864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548680"/>
            <a:ext cx="5111750" cy="55774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47868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6838112" y="6361855"/>
            <a:ext cx="18614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8254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78086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Tekstboks 3"/>
          <p:cNvSpPr txBox="1"/>
          <p:nvPr userDrawn="1"/>
        </p:nvSpPr>
        <p:spPr>
          <a:xfrm>
            <a:off x="6767772" y="6361855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00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1546225"/>
            <a:ext cx="3863975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735513" y="1546225"/>
            <a:ext cx="3865562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Tekstboks 4"/>
          <p:cNvSpPr txBox="1"/>
          <p:nvPr userDrawn="1"/>
        </p:nvSpPr>
        <p:spPr>
          <a:xfrm>
            <a:off x="6774806" y="6361855"/>
            <a:ext cx="18561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>
                <a:solidFill>
                  <a:srgbClr val="A5B3AB"/>
                </a:solidFill>
                <a:latin typeface="+mj-lt"/>
                <a:ea typeface="+mj-ea"/>
                <a:cs typeface="+mj-cs"/>
              </a:rPr>
              <a:t>www.tbst.dk</a:t>
            </a:r>
            <a:endParaRPr lang="da-DK" sz="1100" dirty="0">
              <a:solidFill>
                <a:srgbClr val="A5B3A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082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4048" y="548680"/>
            <a:ext cx="7880400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44631" y="1535113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44631" y="2174875"/>
            <a:ext cx="374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860032" y="1535113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860032" y="2174875"/>
            <a:ext cx="374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Tekstboks 6"/>
          <p:cNvSpPr txBox="1"/>
          <p:nvPr userDrawn="1"/>
        </p:nvSpPr>
        <p:spPr>
          <a:xfrm>
            <a:off x="6746670" y="6361855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>
                <a:solidFill>
                  <a:srgbClr val="A5B3AB"/>
                </a:solidFill>
                <a:latin typeface="+mj-lt"/>
                <a:ea typeface="+mj-ea"/>
                <a:cs typeface="+mj-cs"/>
              </a:rPr>
              <a:t>www.tbst.dk</a:t>
            </a:r>
            <a:endParaRPr lang="da-DK" sz="1100" dirty="0">
              <a:solidFill>
                <a:srgbClr val="A5B3A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422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Tekstboks 2"/>
          <p:cNvSpPr txBox="1"/>
          <p:nvPr userDrawn="1"/>
        </p:nvSpPr>
        <p:spPr>
          <a:xfrm>
            <a:off x="6444208" y="6361855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918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 userDrawn="1"/>
        </p:nvSpPr>
        <p:spPr>
          <a:xfrm>
            <a:off x="7006928" y="6361855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16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3008313" cy="8864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548680"/>
            <a:ext cx="5111750" cy="55774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kstboks 4"/>
          <p:cNvSpPr txBox="1"/>
          <p:nvPr userDrawn="1"/>
        </p:nvSpPr>
        <p:spPr>
          <a:xfrm>
            <a:off x="6845146" y="6361855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933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546225"/>
            <a:ext cx="7881937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</p:txBody>
      </p:sp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539750"/>
            <a:ext cx="7881937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9" r:id="rId2"/>
    <p:sldLayoutId id="2147483701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2pPr>
      <a:lvl3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3pPr>
      <a:lvl4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4pPr>
      <a:lvl5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5pPr>
      <a:lvl6pPr marL="4572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6pPr>
      <a:lvl7pPr marL="9144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7pPr>
      <a:lvl8pPr marL="13716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8pPr>
      <a:lvl9pPr marL="18288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9pPr>
    </p:titleStyle>
    <p:bodyStyle>
      <a:lvl1pPr marL="180975" indent="-180975" algn="l" rtl="0" eaLnBrk="1" fontAlgn="base" hangingPunct="1">
        <a:spcBef>
          <a:spcPct val="50000"/>
        </a:spcBef>
        <a:spcAft>
          <a:spcPct val="0"/>
        </a:spcAft>
        <a:buFont typeface="Verdana" pitchFamily="34" charset="0"/>
        <a:buChar char="­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303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­"/>
        <a:defRPr sz="1600">
          <a:solidFill>
            <a:schemeClr val="tx1"/>
          </a:solidFill>
          <a:latin typeface="+mn-lt"/>
        </a:defRPr>
      </a:lvl2pPr>
      <a:lvl3pPr marL="901700" indent="-17938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­"/>
        <a:defRPr sz="1400">
          <a:solidFill>
            <a:schemeClr val="tx1"/>
          </a:solidFill>
          <a:latin typeface="+mn-lt"/>
        </a:defRPr>
      </a:lvl3pPr>
      <a:lvl4pPr marL="1608138" indent="-23653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400">
          <a:solidFill>
            <a:schemeClr val="tx1"/>
          </a:solidFill>
          <a:latin typeface="+mn-lt"/>
        </a:defRPr>
      </a:lvl4pPr>
      <a:lvl5pPr marL="1787525" indent="4127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5pPr>
      <a:lvl6pPr marL="22447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6pPr>
      <a:lvl7pPr marL="27019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7pPr>
      <a:lvl8pPr marL="31591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8pPr>
      <a:lvl9pPr marL="36163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a-DK" sz="1100" smtClean="0">
                <a:solidFill>
                  <a:srgbClr val="A5B3AB"/>
                </a:solidFill>
              </a:defRPr>
            </a:lvl1pPr>
          </a:lstStyle>
          <a:p>
            <a:r>
              <a:rPr lang="da-DK" dirty="0" smtClean="0"/>
              <a:t>www.tbst.dk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454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546225"/>
            <a:ext cx="7881937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</p:txBody>
      </p:sp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539750"/>
            <a:ext cx="7881937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</p:spTree>
    <p:extLst>
      <p:ext uri="{BB962C8B-B14F-4D97-AF65-F5344CB8AC3E}">
        <p14:creationId xmlns:p14="http://schemas.microsoft.com/office/powerpoint/2010/main" val="298820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2pPr>
      <a:lvl3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3pPr>
      <a:lvl4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4pPr>
      <a:lvl5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5pPr>
      <a:lvl6pPr marL="457200" algn="l" rtl="0" fontAlgn="base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6pPr>
      <a:lvl7pPr marL="914400" algn="l" rtl="0" fontAlgn="base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7pPr>
      <a:lvl8pPr marL="1371600" algn="l" rtl="0" fontAlgn="base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8pPr>
      <a:lvl9pPr marL="1828800" algn="l" rtl="0" fontAlgn="base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9pPr>
    </p:titleStyle>
    <p:bodyStyle>
      <a:lvl1pPr marL="180975" indent="-180975" algn="l" rtl="0" eaLnBrk="0" fontAlgn="base" hangingPunct="0">
        <a:spcBef>
          <a:spcPct val="50000"/>
        </a:spcBef>
        <a:spcAft>
          <a:spcPct val="0"/>
        </a:spcAft>
        <a:buFont typeface="Verdana" pitchFamily="34" charset="0"/>
        <a:buChar char="­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303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­"/>
        <a:defRPr sz="1600">
          <a:solidFill>
            <a:schemeClr val="tx1"/>
          </a:solidFill>
          <a:latin typeface="+mn-lt"/>
        </a:defRPr>
      </a:lvl2pPr>
      <a:lvl3pPr marL="901700" indent="-17938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­"/>
        <a:defRPr sz="1400">
          <a:solidFill>
            <a:schemeClr val="tx1"/>
          </a:solidFill>
          <a:latin typeface="+mn-lt"/>
        </a:defRPr>
      </a:lvl3pPr>
      <a:lvl4pPr marL="1608138" indent="-23653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defRPr sz="1400">
          <a:solidFill>
            <a:schemeClr val="tx1"/>
          </a:solidFill>
          <a:latin typeface="+mn-lt"/>
        </a:defRPr>
      </a:lvl4pPr>
      <a:lvl5pPr marL="1787525" indent="41275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5pPr>
      <a:lvl6pPr marL="2244725" algn="l" rtl="0" fontAlgn="base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6pPr>
      <a:lvl7pPr marL="2701925" algn="l" rtl="0" fontAlgn="base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7pPr>
      <a:lvl8pPr marL="3159125" algn="l" rtl="0" fontAlgn="base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8pPr>
      <a:lvl9pPr marL="3616325" algn="l" rtl="0" fontAlgn="base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NORDIC PROJECT ON BIO </a:t>
            </a:r>
            <a:r>
              <a:rPr lang="da-DK" dirty="0" smtClean="0"/>
              <a:t>FUELS - </a:t>
            </a:r>
            <a:r>
              <a:rPr lang="da-DK" dirty="0" err="1" smtClean="0"/>
              <a:t>update</a:t>
            </a:r>
            <a:endParaRPr lang="da-DK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N-ALM </a:t>
            </a:r>
            <a:r>
              <a:rPr lang="da-DK" dirty="0" smtClean="0"/>
              <a:t>15-16 </a:t>
            </a:r>
            <a:r>
              <a:rPr lang="da-DK" dirty="0"/>
              <a:t>November </a:t>
            </a:r>
            <a:r>
              <a:rPr lang="da-DK" dirty="0" smtClean="0"/>
              <a:t>2016 </a:t>
            </a:r>
            <a:r>
              <a:rPr lang="da-DK" dirty="0" err="1" smtClean="0"/>
              <a:t>Helsinki</a:t>
            </a:r>
            <a:r>
              <a:rPr lang="da-DK" dirty="0" smtClean="0"/>
              <a:t> </a:t>
            </a:r>
            <a:r>
              <a:rPr lang="da-DK" dirty="0" err="1" smtClean="0"/>
              <a:t>Vantaa</a:t>
            </a:r>
            <a:endParaRPr lang="da-DK" dirty="0"/>
          </a:p>
          <a:p>
            <a:pPr eaLnBrk="1" hangingPunct="1"/>
            <a:endParaRPr lang="da-DK" dirty="0" smtClean="0"/>
          </a:p>
        </p:txBody>
      </p:sp>
      <p:pic>
        <p:nvPicPr>
          <p:cNvPr id="5" name="Picture" descr="NMR_logo_RGB_150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1691680" y="2629236"/>
            <a:ext cx="5688632" cy="1208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Background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719139" y="1546225"/>
            <a:ext cx="4140893" cy="4749800"/>
          </a:xfrm>
        </p:spPr>
        <p:txBody>
          <a:bodyPr/>
          <a:lstStyle/>
          <a:p>
            <a:pPr lvl="1"/>
            <a:r>
              <a:rPr lang="da-DK" sz="1800" b="1" dirty="0" smtClean="0"/>
              <a:t>Nordic </a:t>
            </a:r>
            <a:r>
              <a:rPr lang="da-DK" sz="1800" b="1" dirty="0" err="1" smtClean="0"/>
              <a:t>report</a:t>
            </a:r>
            <a:r>
              <a:rPr lang="da-DK" sz="1800" b="1" dirty="0" smtClean="0"/>
              <a:t> by NIRAS</a:t>
            </a:r>
            <a:br>
              <a:rPr lang="da-DK" sz="1800" b="1" dirty="0" smtClean="0"/>
            </a:br>
            <a:endParaRPr lang="da-DK" sz="1800" b="1" dirty="0" smtClean="0"/>
          </a:p>
          <a:p>
            <a:pPr lvl="1"/>
            <a:r>
              <a:rPr lang="da-DK" sz="1800" b="1" dirty="0" err="1" smtClean="0"/>
              <a:t>Funded</a:t>
            </a:r>
            <a:r>
              <a:rPr lang="da-DK" sz="1800" b="1" dirty="0" smtClean="0"/>
              <a:t> by Nordic </a:t>
            </a:r>
            <a:r>
              <a:rPr lang="da-DK" sz="1800" b="1" dirty="0" err="1" smtClean="0"/>
              <a:t>Council</a:t>
            </a:r>
            <a:r>
              <a:rPr lang="da-DK" sz="1800" b="1" dirty="0" smtClean="0"/>
              <a:t> of Ministers</a:t>
            </a:r>
            <a:br>
              <a:rPr lang="da-DK" sz="1800" b="1" dirty="0" smtClean="0"/>
            </a:br>
            <a:endParaRPr lang="da-DK" sz="1800" b="1" dirty="0"/>
          </a:p>
          <a:p>
            <a:pPr lvl="1"/>
            <a:r>
              <a:rPr lang="da-DK" sz="1800" b="1" dirty="0" err="1" smtClean="0"/>
              <a:t>Presented</a:t>
            </a:r>
            <a:r>
              <a:rPr lang="da-DK" sz="1800" b="1" dirty="0" smtClean="0"/>
              <a:t> 1. september in Oslo</a:t>
            </a:r>
            <a:br>
              <a:rPr lang="da-DK" sz="1800" b="1" dirty="0" smtClean="0"/>
            </a:br>
            <a:endParaRPr lang="da-DK" sz="1800" b="1" dirty="0" smtClean="0"/>
          </a:p>
          <a:p>
            <a:pPr lvl="1"/>
            <a:r>
              <a:rPr lang="da-DK" sz="1800" b="1" dirty="0" smtClean="0"/>
              <a:t>50 participants from Nordic </a:t>
            </a:r>
            <a:r>
              <a:rPr lang="da-DK" sz="1800" b="1" dirty="0" err="1" smtClean="0"/>
              <a:t>countries</a:t>
            </a:r>
            <a:r>
              <a:rPr lang="da-DK" sz="1800" b="1" dirty="0" smtClean="0"/>
              <a:t/>
            </a:r>
            <a:br>
              <a:rPr lang="da-DK" sz="1800" b="1" dirty="0" smtClean="0"/>
            </a:br>
            <a:r>
              <a:rPr lang="da-DK" sz="1800" b="1" dirty="0"/>
              <a:t/>
            </a:r>
            <a:br>
              <a:rPr lang="da-DK" sz="1800" b="1" dirty="0"/>
            </a:br>
            <a:endParaRPr lang="da-DK" sz="1800" b="1" dirty="0"/>
          </a:p>
          <a:p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672" y="1412776"/>
            <a:ext cx="3038759" cy="43060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3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 smtClean="0"/>
              <a:t>Wrap</a:t>
            </a:r>
            <a:r>
              <a:rPr lang="da-DK" dirty="0" smtClean="0"/>
              <a:t> up by CEO for Nordic Energy Research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8" y="1546225"/>
            <a:ext cx="7525270" cy="4619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 smtClean="0"/>
              <a:t>10 </a:t>
            </a:r>
            <a:r>
              <a:rPr lang="da-DK" b="1" dirty="0" err="1" smtClean="0"/>
              <a:t>messages</a:t>
            </a:r>
            <a:r>
              <a:rPr lang="da-DK" b="1" dirty="0" smtClean="0"/>
              <a:t>:</a:t>
            </a:r>
          </a:p>
          <a:p>
            <a:pPr marL="703262" lvl="1" indent="-342900">
              <a:buFont typeface="+mj-lt"/>
              <a:buAutoNum type="arabicPeriod"/>
            </a:pPr>
            <a:r>
              <a:rPr lang="da-DK" b="1" dirty="0" smtClean="0"/>
              <a:t>The drive and the </a:t>
            </a:r>
            <a:r>
              <a:rPr lang="da-DK" b="1" dirty="0" err="1" smtClean="0"/>
              <a:t>need</a:t>
            </a:r>
            <a:r>
              <a:rPr lang="da-DK" b="1" dirty="0" smtClean="0"/>
              <a:t> </a:t>
            </a:r>
            <a:r>
              <a:rPr lang="da-DK" b="1" dirty="0" err="1" smtClean="0"/>
              <a:t>are</a:t>
            </a:r>
            <a:r>
              <a:rPr lang="da-DK" b="1" dirty="0" smtClean="0"/>
              <a:t> </a:t>
            </a:r>
            <a:r>
              <a:rPr lang="da-DK" b="1" dirty="0" err="1" smtClean="0"/>
              <a:t>there</a:t>
            </a:r>
            <a:endParaRPr lang="da-DK" b="1" dirty="0" smtClean="0"/>
          </a:p>
          <a:p>
            <a:pPr marL="703262" lvl="1" indent="-342900">
              <a:buFont typeface="+mj-lt"/>
              <a:buAutoNum type="arabicPeriod"/>
            </a:pPr>
            <a:r>
              <a:rPr lang="da-DK" b="1" dirty="0" smtClean="0"/>
              <a:t>The </a:t>
            </a:r>
            <a:r>
              <a:rPr lang="da-DK" b="1" dirty="0" err="1" smtClean="0"/>
              <a:t>market</a:t>
            </a:r>
            <a:r>
              <a:rPr lang="da-DK" b="1" dirty="0" smtClean="0"/>
              <a:t> is </a:t>
            </a:r>
            <a:r>
              <a:rPr lang="da-DK" b="1" dirty="0" err="1" smtClean="0"/>
              <a:t>there</a:t>
            </a:r>
            <a:endParaRPr lang="da-DK" b="1" dirty="0" smtClean="0"/>
          </a:p>
          <a:p>
            <a:pPr marL="703262" lvl="1" indent="-342900">
              <a:buFont typeface="+mj-lt"/>
              <a:buAutoNum type="arabicPeriod"/>
            </a:pPr>
            <a:r>
              <a:rPr lang="da-DK" b="1" dirty="0" smtClean="0"/>
              <a:t>The Nordic region has the </a:t>
            </a:r>
            <a:r>
              <a:rPr lang="da-DK" b="1" dirty="0" err="1" smtClean="0"/>
              <a:t>technology</a:t>
            </a:r>
            <a:endParaRPr lang="da-DK" b="1" dirty="0" smtClean="0"/>
          </a:p>
          <a:p>
            <a:pPr marL="703262" lvl="1" indent="-342900">
              <a:buFont typeface="+mj-lt"/>
              <a:buAutoNum type="arabicPeriod"/>
            </a:pPr>
            <a:r>
              <a:rPr lang="da-DK" b="1" dirty="0" err="1" smtClean="0"/>
              <a:t>Feedstock</a:t>
            </a:r>
            <a:r>
              <a:rPr lang="da-DK" b="1" dirty="0" smtClean="0"/>
              <a:t> </a:t>
            </a:r>
            <a:r>
              <a:rPr lang="da-DK" b="1" dirty="0" err="1" smtClean="0"/>
              <a:t>available</a:t>
            </a:r>
            <a:r>
              <a:rPr lang="da-DK" b="1" dirty="0" smtClean="0"/>
              <a:t> in Nordic </a:t>
            </a:r>
            <a:r>
              <a:rPr lang="da-DK" b="1" dirty="0" err="1" smtClean="0"/>
              <a:t>countries</a:t>
            </a:r>
            <a:endParaRPr lang="da-DK" b="1" dirty="0" smtClean="0"/>
          </a:p>
          <a:p>
            <a:pPr marL="703262" lvl="1" indent="-342900">
              <a:buFont typeface="+mj-lt"/>
              <a:buAutoNum type="arabicPeriod"/>
            </a:pPr>
            <a:r>
              <a:rPr lang="da-DK" b="1" dirty="0" smtClean="0"/>
              <a:t>The </a:t>
            </a:r>
            <a:r>
              <a:rPr lang="da-DK" b="1" dirty="0" err="1" smtClean="0"/>
              <a:t>price</a:t>
            </a:r>
            <a:r>
              <a:rPr lang="da-DK" b="1" dirty="0" smtClean="0"/>
              <a:t> is a barrier – </a:t>
            </a:r>
            <a:r>
              <a:rPr lang="da-DK" b="1" dirty="0" err="1" smtClean="0"/>
              <a:t>need</a:t>
            </a:r>
            <a:r>
              <a:rPr lang="da-DK" b="1" dirty="0" smtClean="0"/>
              <a:t> for </a:t>
            </a:r>
            <a:r>
              <a:rPr lang="da-DK" b="1" dirty="0" err="1" smtClean="0"/>
              <a:t>political</a:t>
            </a:r>
            <a:r>
              <a:rPr lang="da-DK" b="1" dirty="0" smtClean="0"/>
              <a:t> </a:t>
            </a:r>
            <a:r>
              <a:rPr lang="da-DK" b="1" dirty="0" err="1" smtClean="0"/>
              <a:t>incentive</a:t>
            </a:r>
            <a:endParaRPr lang="da-DK" b="1" dirty="0" smtClean="0"/>
          </a:p>
          <a:p>
            <a:pPr marL="703262" lvl="1" indent="-342900">
              <a:buFont typeface="+mj-lt"/>
              <a:buAutoNum type="arabicPeriod"/>
            </a:pPr>
            <a:r>
              <a:rPr lang="da-DK" b="1" dirty="0" err="1" smtClean="0"/>
              <a:t>Socio-economic</a:t>
            </a:r>
            <a:r>
              <a:rPr lang="da-DK" b="1" dirty="0" smtClean="0"/>
              <a:t> </a:t>
            </a:r>
            <a:r>
              <a:rPr lang="da-DK" b="1" dirty="0" err="1" smtClean="0"/>
              <a:t>benefits</a:t>
            </a:r>
            <a:r>
              <a:rPr lang="da-DK" b="1" dirty="0" smtClean="0"/>
              <a:t> </a:t>
            </a:r>
            <a:r>
              <a:rPr lang="da-DK" b="1" dirty="0" err="1" smtClean="0"/>
              <a:t>should</a:t>
            </a:r>
            <a:r>
              <a:rPr lang="da-DK" b="1" dirty="0" smtClean="0"/>
              <a:t> </a:t>
            </a:r>
            <a:r>
              <a:rPr lang="da-DK" b="1" dirty="0" err="1" smtClean="0"/>
              <a:t>be</a:t>
            </a:r>
            <a:r>
              <a:rPr lang="da-DK" b="1" dirty="0" smtClean="0"/>
              <a:t> </a:t>
            </a:r>
            <a:r>
              <a:rPr lang="da-DK" b="1" dirty="0" err="1" smtClean="0"/>
              <a:t>adressed</a:t>
            </a:r>
            <a:endParaRPr lang="da-DK" b="1" dirty="0"/>
          </a:p>
          <a:p>
            <a:pPr marL="703262" lvl="1" indent="-342900">
              <a:buFont typeface="+mj-lt"/>
              <a:buAutoNum type="arabicPeriod"/>
            </a:pPr>
            <a:r>
              <a:rPr lang="da-DK" b="1" dirty="0" smtClean="0"/>
              <a:t>Nordic </a:t>
            </a:r>
            <a:r>
              <a:rPr lang="da-DK" b="1" dirty="0" err="1" smtClean="0"/>
              <a:t>countries</a:t>
            </a:r>
            <a:r>
              <a:rPr lang="da-DK" b="1" dirty="0" smtClean="0"/>
              <a:t> have </a:t>
            </a:r>
            <a:r>
              <a:rPr lang="da-DK" b="1" dirty="0" err="1" smtClean="0"/>
              <a:t>capacity</a:t>
            </a:r>
            <a:r>
              <a:rPr lang="da-DK" b="1" dirty="0" smtClean="0"/>
              <a:t>, </a:t>
            </a:r>
            <a:r>
              <a:rPr lang="da-DK" b="1" dirty="0" err="1" smtClean="0"/>
              <a:t>knowledge</a:t>
            </a:r>
            <a:r>
              <a:rPr lang="da-DK" b="1" dirty="0" smtClean="0"/>
              <a:t>, support in the population</a:t>
            </a:r>
          </a:p>
          <a:p>
            <a:pPr marL="703262" lvl="1" indent="-342900">
              <a:buFont typeface="+mj-lt"/>
              <a:buAutoNum type="arabicPeriod"/>
            </a:pPr>
            <a:r>
              <a:rPr lang="da-DK" b="1" dirty="0" smtClean="0"/>
              <a:t>The timing is </a:t>
            </a:r>
            <a:r>
              <a:rPr lang="da-DK" b="1" dirty="0" err="1" smtClean="0"/>
              <a:t>good</a:t>
            </a:r>
            <a:r>
              <a:rPr lang="da-DK" b="1" dirty="0" smtClean="0"/>
              <a:t> for </a:t>
            </a:r>
            <a:r>
              <a:rPr lang="da-DK" b="1" dirty="0" err="1" smtClean="0"/>
              <a:t>initiatives</a:t>
            </a:r>
            <a:r>
              <a:rPr lang="da-DK" b="1" dirty="0" smtClean="0"/>
              <a:t> – EU </a:t>
            </a:r>
            <a:r>
              <a:rPr lang="da-DK" b="1" dirty="0" err="1" smtClean="0"/>
              <a:t>directives</a:t>
            </a:r>
            <a:r>
              <a:rPr lang="da-DK" b="1" dirty="0" smtClean="0"/>
              <a:t> on </a:t>
            </a:r>
            <a:r>
              <a:rPr lang="da-DK" b="1" dirty="0" err="1" smtClean="0"/>
              <a:t>renewable</a:t>
            </a:r>
            <a:r>
              <a:rPr lang="da-DK" b="1" dirty="0" smtClean="0"/>
              <a:t> </a:t>
            </a:r>
            <a:r>
              <a:rPr lang="da-DK" b="1" dirty="0" err="1" smtClean="0"/>
              <a:t>energy</a:t>
            </a:r>
            <a:endParaRPr lang="da-DK" b="1" dirty="0" smtClean="0"/>
          </a:p>
          <a:p>
            <a:pPr marL="703262" lvl="1" indent="-342900">
              <a:buFont typeface="+mj-lt"/>
              <a:buAutoNum type="arabicPeriod"/>
            </a:pPr>
            <a:r>
              <a:rPr lang="da-DK" b="1" dirty="0" err="1" smtClean="0"/>
              <a:t>Financing</a:t>
            </a:r>
            <a:r>
              <a:rPr lang="da-DK" b="1" dirty="0" smtClean="0"/>
              <a:t> – a fund </a:t>
            </a:r>
            <a:r>
              <a:rPr lang="da-DK" b="1" dirty="0" err="1" smtClean="0"/>
              <a:t>should</a:t>
            </a:r>
            <a:r>
              <a:rPr lang="da-DK" b="1" dirty="0" smtClean="0"/>
              <a:t> </a:t>
            </a:r>
            <a:r>
              <a:rPr lang="da-DK" b="1" dirty="0" err="1" smtClean="0"/>
              <a:t>be</a:t>
            </a:r>
            <a:r>
              <a:rPr lang="da-DK" b="1" dirty="0" smtClean="0"/>
              <a:t> </a:t>
            </a:r>
            <a:r>
              <a:rPr lang="da-DK" b="1" dirty="0" err="1" smtClean="0"/>
              <a:t>considered</a:t>
            </a:r>
            <a:endParaRPr lang="da-DK" b="1" dirty="0" smtClean="0"/>
          </a:p>
          <a:p>
            <a:pPr marL="703262" lvl="1" indent="-342900">
              <a:buFont typeface="+mj-lt"/>
              <a:buAutoNum type="arabicPeriod"/>
            </a:pPr>
            <a:r>
              <a:rPr lang="da-DK" b="1" dirty="0" err="1" smtClean="0"/>
              <a:t>Sustainability</a:t>
            </a:r>
            <a:r>
              <a:rPr lang="da-DK" b="1" dirty="0" smtClean="0"/>
              <a:t> </a:t>
            </a:r>
            <a:r>
              <a:rPr lang="da-DK" b="1" dirty="0" err="1" smtClean="0"/>
              <a:t>criteria</a:t>
            </a:r>
            <a:r>
              <a:rPr lang="da-DK" b="1" dirty="0" smtClean="0"/>
              <a:t> – </a:t>
            </a:r>
            <a:r>
              <a:rPr lang="da-DK" b="1" dirty="0" err="1" smtClean="0"/>
              <a:t>need</a:t>
            </a:r>
            <a:r>
              <a:rPr lang="da-DK" b="1" dirty="0" smtClean="0"/>
              <a:t> for </a:t>
            </a:r>
            <a:r>
              <a:rPr lang="da-DK" b="1" dirty="0" err="1" smtClean="0"/>
              <a:t>globally</a:t>
            </a:r>
            <a:r>
              <a:rPr lang="da-DK" b="1" dirty="0" smtClean="0"/>
              <a:t> </a:t>
            </a:r>
            <a:r>
              <a:rPr lang="da-DK" b="1" dirty="0" err="1" smtClean="0"/>
              <a:t>recognized</a:t>
            </a:r>
            <a:r>
              <a:rPr lang="da-DK" b="1" dirty="0" smtClean="0"/>
              <a:t> </a:t>
            </a:r>
            <a:r>
              <a:rPr lang="da-DK" b="1" dirty="0" err="1" smtClean="0"/>
              <a:t>criteria</a:t>
            </a:r>
            <a:endParaRPr lang="da-DK" b="1" dirty="0" smtClean="0"/>
          </a:p>
          <a:p>
            <a:pPr marL="703262" lvl="1" indent="-342900">
              <a:buFont typeface="+mj-lt"/>
              <a:buAutoNum type="arabicPeriod"/>
            </a:pPr>
            <a:endParaRPr lang="da-DK" b="1" dirty="0" smtClean="0"/>
          </a:p>
          <a:p>
            <a:pPr lvl="1"/>
            <a:endParaRPr lang="da-D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881937" cy="900000"/>
          </a:xfrm>
        </p:spPr>
        <p:txBody>
          <a:bodyPr/>
          <a:lstStyle/>
          <a:p>
            <a:r>
              <a:rPr lang="da-DK" dirty="0" smtClean="0"/>
              <a:t>Future </a:t>
            </a:r>
            <a:r>
              <a:rPr lang="da-DK" dirty="0" err="1" smtClean="0"/>
              <a:t>development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The </a:t>
            </a:r>
            <a:r>
              <a:rPr lang="da-DK" b="1" dirty="0" err="1" smtClean="0"/>
              <a:t>results</a:t>
            </a:r>
            <a:r>
              <a:rPr lang="da-DK" b="1" dirty="0" smtClean="0"/>
              <a:t> </a:t>
            </a:r>
            <a:r>
              <a:rPr lang="da-DK" b="1" dirty="0" err="1" smtClean="0"/>
              <a:t>should</a:t>
            </a:r>
            <a:r>
              <a:rPr lang="da-DK" b="1" dirty="0" smtClean="0"/>
              <a:t> </a:t>
            </a:r>
            <a:r>
              <a:rPr lang="da-DK" b="1" dirty="0" err="1" smtClean="0"/>
              <a:t>be</a:t>
            </a:r>
            <a:r>
              <a:rPr lang="da-DK" b="1" dirty="0" smtClean="0"/>
              <a:t> </a:t>
            </a:r>
            <a:r>
              <a:rPr lang="da-DK" b="1" dirty="0" err="1" smtClean="0"/>
              <a:t>presented</a:t>
            </a:r>
            <a:r>
              <a:rPr lang="da-DK" b="1" dirty="0" smtClean="0"/>
              <a:t> to Nordic Ministers of Energy and </a:t>
            </a:r>
            <a:r>
              <a:rPr lang="da-DK" b="1" dirty="0" err="1" smtClean="0"/>
              <a:t>Transportation</a:t>
            </a:r>
            <a:r>
              <a:rPr lang="da-DK" b="1" dirty="0" smtClean="0"/>
              <a:t/>
            </a:r>
            <a:br>
              <a:rPr lang="da-DK" b="1" dirty="0" smtClean="0"/>
            </a:br>
            <a:endParaRPr lang="da-DK" b="1" dirty="0" smtClean="0"/>
          </a:p>
          <a:p>
            <a:r>
              <a:rPr lang="da-DK" b="1" dirty="0" err="1" smtClean="0"/>
              <a:t>Proposal</a:t>
            </a:r>
            <a:r>
              <a:rPr lang="da-DK" b="1" dirty="0" smtClean="0"/>
              <a:t> to </a:t>
            </a:r>
            <a:r>
              <a:rPr lang="da-DK" b="1" dirty="0" err="1" smtClean="0"/>
              <a:t>establish</a:t>
            </a:r>
            <a:r>
              <a:rPr lang="da-DK" b="1" dirty="0" smtClean="0"/>
              <a:t> a forum with </a:t>
            </a:r>
            <a:r>
              <a:rPr lang="da-DK" b="1" dirty="0" err="1" smtClean="0"/>
              <a:t>representatives</a:t>
            </a:r>
            <a:r>
              <a:rPr lang="da-DK" b="1" dirty="0" smtClean="0"/>
              <a:t> from </a:t>
            </a:r>
            <a:r>
              <a:rPr lang="da-DK" b="1" dirty="0" err="1" smtClean="0"/>
              <a:t>stakeholders</a:t>
            </a:r>
            <a:r>
              <a:rPr lang="da-DK" b="1" dirty="0" smtClean="0"/>
              <a:t> and </a:t>
            </a:r>
            <a:r>
              <a:rPr lang="da-DK" b="1" dirty="0" err="1" smtClean="0"/>
              <a:t>authorities</a:t>
            </a:r>
            <a:r>
              <a:rPr lang="da-DK" b="1" dirty="0" smtClean="0"/>
              <a:t/>
            </a:r>
            <a:br>
              <a:rPr lang="da-DK" b="1" dirty="0" smtClean="0"/>
            </a:br>
            <a:endParaRPr lang="da-DK" b="1" dirty="0" smtClean="0"/>
          </a:p>
          <a:p>
            <a:r>
              <a:rPr lang="da-DK" b="1" dirty="0" smtClean="0"/>
              <a:t>Nordic Energy Research </a:t>
            </a:r>
            <a:r>
              <a:rPr lang="da-DK" b="1" dirty="0" err="1" smtClean="0"/>
              <a:t>will</a:t>
            </a:r>
            <a:r>
              <a:rPr lang="da-DK" b="1" dirty="0" smtClean="0"/>
              <a:t> </a:t>
            </a:r>
            <a:r>
              <a:rPr lang="da-DK" b="1" dirty="0" err="1" smtClean="0"/>
              <a:t>report</a:t>
            </a:r>
            <a:r>
              <a:rPr lang="da-DK" b="1" dirty="0" smtClean="0"/>
              <a:t> and suggest </a:t>
            </a:r>
            <a:r>
              <a:rPr lang="da-DK" b="1" dirty="0" err="1" smtClean="0"/>
              <a:t>this</a:t>
            </a:r>
            <a:r>
              <a:rPr lang="da-DK" b="1" dirty="0" smtClean="0"/>
              <a:t> to </a:t>
            </a:r>
            <a:r>
              <a:rPr lang="da-DK" b="1" dirty="0" err="1" smtClean="0"/>
              <a:t>be</a:t>
            </a:r>
            <a:r>
              <a:rPr lang="da-DK" b="1" dirty="0" smtClean="0"/>
              <a:t> </a:t>
            </a:r>
            <a:r>
              <a:rPr lang="da-DK" b="1" dirty="0" err="1" smtClean="0"/>
              <a:t>discussed</a:t>
            </a:r>
            <a:r>
              <a:rPr lang="da-DK" b="1" dirty="0" smtClean="0"/>
              <a:t> at Nordic </a:t>
            </a:r>
            <a:r>
              <a:rPr lang="da-DK" b="1" dirty="0" err="1" smtClean="0"/>
              <a:t>Ministerial</a:t>
            </a:r>
            <a:r>
              <a:rPr lang="da-DK" b="1" dirty="0" smtClean="0"/>
              <a:t> meeting, november 2016 in </a:t>
            </a:r>
            <a:r>
              <a:rPr lang="da-DK" b="1" dirty="0" err="1" smtClean="0"/>
              <a:t>Helsinki</a:t>
            </a:r>
            <a:endParaRPr lang="da-DK" b="1" dirty="0"/>
          </a:p>
          <a:p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59469782"/>
      </p:ext>
    </p:extLst>
  </p:cSld>
  <p:clrMapOvr>
    <a:masterClrMapping/>
  </p:clrMapOvr>
</p:sld>
</file>

<file path=ppt/theme/theme1.xml><?xml version="1.0" encoding="utf-8"?>
<a:theme xmlns:a="http://schemas.openxmlformats.org/drawingml/2006/main" name="TS PowerPoint 2010">
  <a:themeElements>
    <a:clrScheme name="TS PowerPoint 2010">
      <a:dk1>
        <a:srgbClr val="000000"/>
      </a:dk1>
      <a:lt1>
        <a:srgbClr val="FFFFFF"/>
      </a:lt1>
      <a:dk2>
        <a:srgbClr val="000000"/>
      </a:dk2>
      <a:lt2>
        <a:srgbClr val="8C8C8C"/>
      </a:lt2>
      <a:accent1>
        <a:srgbClr val="DC0014"/>
      </a:accent1>
      <a:accent2>
        <a:srgbClr val="96BE0F"/>
      </a:accent2>
      <a:accent3>
        <a:srgbClr val="FFFFFF"/>
      </a:accent3>
      <a:accent4>
        <a:srgbClr val="000000"/>
      </a:accent4>
      <a:accent5>
        <a:srgbClr val="FFC800"/>
      </a:accent5>
      <a:accent6>
        <a:srgbClr val="C8C8C8"/>
      </a:accent6>
      <a:hlink>
        <a:srgbClr val="F08200"/>
      </a:hlink>
      <a:folHlink>
        <a:srgbClr val="00AFC8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1300"/>
        </a:accent1>
        <a:accent2>
          <a:srgbClr val="7FC31C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72B018"/>
        </a:accent6>
        <a:hlink>
          <a:srgbClr val="FF690B"/>
        </a:hlink>
        <a:folHlink>
          <a:srgbClr val="33AB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">
  <a:themeElements>
    <a:clrScheme name="TS PowerPoint 2010">
      <a:dk1>
        <a:srgbClr val="000000"/>
      </a:dk1>
      <a:lt1>
        <a:srgbClr val="FFFFFF"/>
      </a:lt1>
      <a:dk2>
        <a:srgbClr val="000000"/>
      </a:dk2>
      <a:lt2>
        <a:srgbClr val="8C8C8C"/>
      </a:lt2>
      <a:accent1>
        <a:srgbClr val="DC0014"/>
      </a:accent1>
      <a:accent2>
        <a:srgbClr val="96BE0F"/>
      </a:accent2>
      <a:accent3>
        <a:srgbClr val="FFFFFF"/>
      </a:accent3>
      <a:accent4>
        <a:srgbClr val="000000"/>
      </a:accent4>
      <a:accent5>
        <a:srgbClr val="FFC800"/>
      </a:accent5>
      <a:accent6>
        <a:srgbClr val="C8C8C8"/>
      </a:accent6>
      <a:hlink>
        <a:srgbClr val="F08200"/>
      </a:hlink>
      <a:folHlink>
        <a:srgbClr val="00AFC8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1300"/>
        </a:accent1>
        <a:accent2>
          <a:srgbClr val="7FC31C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72B018"/>
        </a:accent6>
        <a:hlink>
          <a:srgbClr val="FF690B"/>
        </a:hlink>
        <a:folHlink>
          <a:srgbClr val="33AB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 PowerPoint 2010</Template>
  <TotalTime>462</TotalTime>
  <Words>119</Words>
  <Application>Microsoft Office PowerPoint</Application>
  <PresentationFormat>Skjermfremvisning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Calibri</vt:lpstr>
      <vt:lpstr>Verdana</vt:lpstr>
      <vt:lpstr>TS PowerPoint 2010</vt:lpstr>
      <vt:lpstr>Brugerdefineret design</vt:lpstr>
      <vt:lpstr>1_Blank</vt:lpstr>
      <vt:lpstr>NORDIC PROJECT ON BIO FUELS - update</vt:lpstr>
      <vt:lpstr>Background</vt:lpstr>
      <vt:lpstr>Wrap up by CEO for Nordic Energy Research</vt:lpstr>
      <vt:lpstr>Future development</vt:lpstr>
    </vt:vector>
  </TitlesOfParts>
  <Company>Trafikstyrelsen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NORDIC PROJECT ON BIO FUELS</dc:title>
  <dc:creator>Jens Erik Ditlevsen</dc:creator>
  <dc:description>vers. 07.12.2011</dc:description>
  <cp:lastModifiedBy>Risa, Hanne</cp:lastModifiedBy>
  <cp:revision>19</cp:revision>
  <dcterms:created xsi:type="dcterms:W3CDTF">2015-10-22T07:34:40Z</dcterms:created>
  <dcterms:modified xsi:type="dcterms:W3CDTF">2018-05-25T12:51:13Z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kumenttype">
    <vt:lpwstr>Skabelon</vt:lpwstr>
  </property>
  <property fmtid="{D5CDD505-2E9C-101B-9397-08002B2CF9AE}" pid="3" name="Omraade">
    <vt:lpwstr>Alle fagområder</vt:lpwstr>
  </property>
  <property fmtid="{D5CDD505-2E9C-101B-9397-08002B2CF9AE}" pid="4" name="Fritekst">
    <vt:lpwstr/>
  </property>
  <property fmtid="{D5CDD505-2E9C-101B-9397-08002B2CF9AE}" pid="5" name="ContentType">
    <vt:lpwstr>Dokument</vt:lpwstr>
  </property>
</Properties>
</file>