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61" r:id="rId3"/>
    <p:sldId id="262" r:id="rId4"/>
    <p:sldId id="263" r:id="rId5"/>
    <p:sldId id="264" r:id="rId6"/>
    <p:sldId id="265" r:id="rId7"/>
    <p:sldId id="259" r:id="rId8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m Voigt Østrøm" initials="KVØ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B3AB"/>
    <a:srgbClr val="BEF3FE"/>
    <a:srgbClr val="FF1300"/>
    <a:srgbClr val="7FC31C"/>
    <a:srgbClr val="9DEDFD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D230F3-CF80-4859-8CE7-A43EE81993B5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yst layout 2 - Marker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E171933-4619-4E11-9A3F-F7608DF75F80}" styleName="Mellemlayout 1 - Markerin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llemlayout 1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yst layout 1 - Markerin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yst layout 1 - Markerin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85327" autoAdjust="0"/>
  </p:normalViewPr>
  <p:slideViewPr>
    <p:cSldViewPr>
      <p:cViewPr varScale="1">
        <p:scale>
          <a:sx n="115" d="100"/>
          <a:sy n="115" d="100"/>
        </p:scale>
        <p:origin x="124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26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-regneark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-regnear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 dirty="0" err="1" smtClean="0"/>
              <a:t>Includes</a:t>
            </a:r>
            <a:r>
              <a:rPr lang="da-DK" dirty="0" smtClean="0"/>
              <a:t> data</a:t>
            </a:r>
            <a:r>
              <a:rPr lang="da-DK" baseline="0" dirty="0" smtClean="0"/>
              <a:t> from </a:t>
            </a:r>
            <a:r>
              <a:rPr lang="da-DK" baseline="0" dirty="0" err="1" smtClean="0"/>
              <a:t>external</a:t>
            </a:r>
            <a:r>
              <a:rPr lang="da-DK" baseline="0" dirty="0" smtClean="0"/>
              <a:t> databases</a:t>
            </a:r>
            <a:endParaRPr lang="da-DK" dirty="0"/>
          </a:p>
        </c:rich>
      </c:tx>
      <c:layout>
        <c:manualLayout>
          <c:xMode val="edge"/>
          <c:yMode val="edge"/>
          <c:x val="0.13970648417074735"/>
          <c:y val="8.420678534298019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'Ark1'!$A$2</c:f>
              <c:strCache>
                <c:ptCount val="1"/>
                <c:pt idx="0">
                  <c:v>Denmark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'Ark1'!$B$1:$G$1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'Ark1'!$B$2:$G$2</c:f>
              <c:numCache>
                <c:formatCode>#,##0.00</c:formatCode>
                <c:ptCount val="6"/>
                <c:pt idx="0">
                  <c:v>1274877.9840989346</c:v>
                </c:pt>
                <c:pt idx="1">
                  <c:v>1437206.8392089484</c:v>
                </c:pt>
                <c:pt idx="2">
                  <c:v>1620204.8544503551</c:v>
                </c:pt>
                <c:pt idx="3">
                  <c:v>1826503.8119560825</c:v>
                </c:pt>
                <c:pt idx="4">
                  <c:v>2186531.4728717664</c:v>
                </c:pt>
                <c:pt idx="5">
                  <c:v>2308345.3900273335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8D-462C-B253-D5741F0BCC38}"/>
            </c:ext>
          </c:extLst>
        </c:ser>
        <c:ser>
          <c:idx val="1"/>
          <c:order val="1"/>
          <c:tx>
            <c:strRef>
              <c:f>'Ark1'!$A$3</c:f>
              <c:strCache>
                <c:ptCount val="1"/>
                <c:pt idx="0">
                  <c:v>Finland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'Ark1'!$B$1:$G$1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'Ark1'!$B$3:$G$3</c:f>
              <c:numCache>
                <c:formatCode>#,##0.00</c:formatCode>
                <c:ptCount val="6"/>
                <c:pt idx="0">
                  <c:v>2252368.443</c:v>
                </c:pt>
                <c:pt idx="1">
                  <c:v>2466691.7930000001</c:v>
                </c:pt>
                <c:pt idx="2">
                  <c:v>2654391.4834338934</c:v>
                </c:pt>
                <c:pt idx="3">
                  <c:v>2749398.2579999999</c:v>
                </c:pt>
                <c:pt idx="4">
                  <c:v>2852325.912</c:v>
                </c:pt>
                <c:pt idx="5">
                  <c:v>2954790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8D-462C-B253-D5741F0BCC38}"/>
            </c:ext>
          </c:extLst>
        </c:ser>
        <c:ser>
          <c:idx val="2"/>
          <c:order val="2"/>
          <c:tx>
            <c:strRef>
              <c:f>'Ark1'!$A$4</c:f>
              <c:strCache>
                <c:ptCount val="1"/>
                <c:pt idx="0">
                  <c:v>Iceland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'Ark1'!$B$1:$G$1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'Ark1'!$B$4:$G$4</c:f>
              <c:numCache>
                <c:formatCode>#,##0.00</c:formatCode>
                <c:ptCount val="6"/>
                <c:pt idx="0">
                  <c:v>484853.66800000001</c:v>
                </c:pt>
                <c:pt idx="1">
                  <c:v>570478.72706285282</c:v>
                </c:pt>
                <c:pt idx="2">
                  <c:v>671193.24449097156</c:v>
                </c:pt>
                <c:pt idx="3">
                  <c:v>749036.478</c:v>
                </c:pt>
                <c:pt idx="4">
                  <c:v>858963.59</c:v>
                </c:pt>
                <c:pt idx="5">
                  <c:v>1008096.9790000001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8D-462C-B253-D5741F0BCC38}"/>
            </c:ext>
          </c:extLst>
        </c:ser>
        <c:ser>
          <c:idx val="3"/>
          <c:order val="3"/>
          <c:tx>
            <c:strRef>
              <c:f>'Ark1'!$A$5</c:f>
              <c:strCache>
                <c:ptCount val="1"/>
                <c:pt idx="0">
                  <c:v>Norway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'Ark1'!$B$1:$G$1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'Ark1'!$B$5:$G$5</c:f>
              <c:numCache>
                <c:formatCode>#,##0.00</c:formatCode>
                <c:ptCount val="6"/>
                <c:pt idx="0">
                  <c:v>1274877.9840989346</c:v>
                </c:pt>
                <c:pt idx="1">
                  <c:v>1437206.8392089484</c:v>
                </c:pt>
                <c:pt idx="2">
                  <c:v>1620204.8544503551</c:v>
                </c:pt>
                <c:pt idx="3">
                  <c:v>1826503.8119560825</c:v>
                </c:pt>
                <c:pt idx="4">
                  <c:v>2186531.4728717664</c:v>
                </c:pt>
                <c:pt idx="5">
                  <c:v>2308345.3900273335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38D-462C-B253-D5741F0BCC38}"/>
            </c:ext>
          </c:extLst>
        </c:ser>
        <c:ser>
          <c:idx val="4"/>
          <c:order val="4"/>
          <c:tx>
            <c:strRef>
              <c:f>'Ark1'!$A$6</c:f>
              <c:strCache>
                <c:ptCount val="1"/>
                <c:pt idx="0">
                  <c:v>Sweden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'Ark1'!$B$1:$G$1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'Ark1'!$B$6:$G$6</c:f>
              <c:numCache>
                <c:formatCode>#,##0.00</c:formatCode>
                <c:ptCount val="6"/>
                <c:pt idx="0">
                  <c:v>1274877.9840989346</c:v>
                </c:pt>
                <c:pt idx="1">
                  <c:v>1437206.8392089484</c:v>
                </c:pt>
                <c:pt idx="2">
                  <c:v>1620204.8544503551</c:v>
                </c:pt>
                <c:pt idx="3">
                  <c:v>1826503.8119560825</c:v>
                </c:pt>
                <c:pt idx="4">
                  <c:v>2186531.4728717664</c:v>
                </c:pt>
                <c:pt idx="5">
                  <c:v>2308345.3900273335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38D-462C-B253-D5741F0BCC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88980288"/>
        <c:axId val="788980680"/>
      </c:lineChart>
      <c:catAx>
        <c:axId val="788980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88980680"/>
        <c:crosses val="autoZero"/>
        <c:auto val="1"/>
        <c:lblAlgn val="ctr"/>
        <c:lblOffset val="100"/>
        <c:noMultiLvlLbl val="0"/>
      </c:catAx>
      <c:valAx>
        <c:axId val="788980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88980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 dirty="0" smtClean="0"/>
              <a:t>ICAO Council </a:t>
            </a:r>
            <a:r>
              <a:rPr lang="da-DK" dirty="0" err="1" smtClean="0"/>
              <a:t>report</a:t>
            </a:r>
            <a:endParaRPr lang="da-DK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0.25358865354829857"/>
          <c:y val="0.17235689090101103"/>
          <c:w val="0.715287353692727"/>
          <c:h val="0.56552084490612153"/>
        </c:manualLayout>
      </c:layout>
      <c:lineChart>
        <c:grouping val="standard"/>
        <c:varyColors val="0"/>
        <c:ser>
          <c:idx val="0"/>
          <c:order val="0"/>
          <c:tx>
            <c:strRef>
              <c:f>'2007-2015 International RTK'!$A$2</c:f>
              <c:strCache>
                <c:ptCount val="1"/>
                <c:pt idx="0">
                  <c:v>Denmark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'2007-2015 International RTK'!$B$1:$J$1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'2007-2015 International RTK'!$B$2:$J$2</c:f>
              <c:numCache>
                <c:formatCode>_-* #,##0_-;\-* #,##0_-;_-* "-"??_-;_-@_-</c:formatCode>
                <c:ptCount val="9"/>
                <c:pt idx="0">
                  <c:v>21178812.694059581</c:v>
                </c:pt>
                <c:pt idx="1">
                  <c:v>3740870.5786995012</c:v>
                </c:pt>
                <c:pt idx="2">
                  <c:v>91915283.950745657</c:v>
                </c:pt>
                <c:pt idx="3">
                  <c:v>124927030.21868992</c:v>
                </c:pt>
                <c:pt idx="4">
                  <c:v>127744775.75423053</c:v>
                </c:pt>
                <c:pt idx="5">
                  <c:v>77879502.705155671</c:v>
                </c:pt>
                <c:pt idx="6">
                  <c:v>54809932.087852471</c:v>
                </c:pt>
                <c:pt idx="7">
                  <c:v>1119147515</c:v>
                </c:pt>
                <c:pt idx="8">
                  <c:v>1108864705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05-434F-AB17-C96D0F0D26A5}"/>
            </c:ext>
          </c:extLst>
        </c:ser>
        <c:ser>
          <c:idx val="1"/>
          <c:order val="1"/>
          <c:tx>
            <c:strRef>
              <c:f>'2007-2015 International RTK'!$A$3</c:f>
              <c:strCache>
                <c:ptCount val="1"/>
                <c:pt idx="0">
                  <c:v>Finland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'2007-2015 International RTK'!$B$1:$J$1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'2007-2015 International RTK'!$B$3:$J$3</c:f>
              <c:numCache>
                <c:formatCode>_-* #,##0_-;\-* #,##0_-;_-* "-"??_-;_-@_-</c:formatCode>
                <c:ptCount val="9"/>
                <c:pt idx="0">
                  <c:v>1941730544.142458</c:v>
                </c:pt>
                <c:pt idx="1">
                  <c:v>2137880598.2147493</c:v>
                </c:pt>
                <c:pt idx="2">
                  <c:v>1941109672.3984127</c:v>
                </c:pt>
                <c:pt idx="3">
                  <c:v>2252368443</c:v>
                </c:pt>
                <c:pt idx="4">
                  <c:v>2466691793</c:v>
                </c:pt>
                <c:pt idx="5">
                  <c:v>2654391483.4338932</c:v>
                </c:pt>
                <c:pt idx="6">
                  <c:v>2731316126.9535909</c:v>
                </c:pt>
                <c:pt idx="7">
                  <c:v>2752234257</c:v>
                </c:pt>
                <c:pt idx="8">
                  <c:v>2954790000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05-434F-AB17-C96D0F0D26A5}"/>
            </c:ext>
          </c:extLst>
        </c:ser>
        <c:ser>
          <c:idx val="2"/>
          <c:order val="2"/>
          <c:tx>
            <c:strRef>
              <c:f>'2007-2015 International RTK'!$A$4</c:f>
              <c:strCache>
                <c:ptCount val="1"/>
                <c:pt idx="0">
                  <c:v>Iceland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'2007-2015 International RTK'!$B$1:$J$1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'2007-2015 International RTK'!$B$4:$J$4</c:f>
              <c:numCache>
                <c:formatCode>_-* #,##0_-;\-* #,##0_-;_-* "-"??_-;_-@_-</c:formatCode>
                <c:ptCount val="9"/>
                <c:pt idx="0">
                  <c:v>534959954.2056461</c:v>
                </c:pt>
                <c:pt idx="1">
                  <c:v>519147009.33790088</c:v>
                </c:pt>
                <c:pt idx="2">
                  <c:v>427222280.51408744</c:v>
                </c:pt>
                <c:pt idx="3">
                  <c:v>488238197.13734573</c:v>
                </c:pt>
                <c:pt idx="4">
                  <c:v>570478727.06285286</c:v>
                </c:pt>
                <c:pt idx="5">
                  <c:v>671193244.49097157</c:v>
                </c:pt>
                <c:pt idx="6">
                  <c:v>755861524.39352775</c:v>
                </c:pt>
                <c:pt idx="7">
                  <c:v>859847438</c:v>
                </c:pt>
                <c:pt idx="8">
                  <c:v>1008096979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05-434F-AB17-C96D0F0D26A5}"/>
            </c:ext>
          </c:extLst>
        </c:ser>
        <c:ser>
          <c:idx val="3"/>
          <c:order val="3"/>
          <c:tx>
            <c:strRef>
              <c:f>'2007-2015 International RTK'!$A$5</c:f>
              <c:strCache>
                <c:ptCount val="1"/>
                <c:pt idx="0">
                  <c:v>Norway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'2007-2015 International RTK'!$B$1:$J$1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'2007-2015 International RTK'!$B$5:$J$5</c:f>
              <c:numCache>
                <c:formatCode>_-* #,##0_-;\-* #,##0_-;_-* "-"??_-;_-@_-</c:formatCode>
                <c:ptCount val="9"/>
                <c:pt idx="0">
                  <c:v>459326588.45148993</c:v>
                </c:pt>
                <c:pt idx="1">
                  <c:v>713139759.27781129</c:v>
                </c:pt>
                <c:pt idx="2">
                  <c:v>875695190.80629098</c:v>
                </c:pt>
                <c:pt idx="3">
                  <c:v>1239743609</c:v>
                </c:pt>
                <c:pt idx="4">
                  <c:v>1586733324</c:v>
                </c:pt>
                <c:pt idx="5">
                  <c:v>1848324542.9070952</c:v>
                </c:pt>
                <c:pt idx="6">
                  <c:v>2437275085.0730839</c:v>
                </c:pt>
                <c:pt idx="7">
                  <c:v>4353940164</c:v>
                </c:pt>
                <c:pt idx="8">
                  <c:v>4758002560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C05-434F-AB17-C96D0F0D26A5}"/>
            </c:ext>
          </c:extLst>
        </c:ser>
        <c:ser>
          <c:idx val="4"/>
          <c:order val="4"/>
          <c:tx>
            <c:strRef>
              <c:f>'2007-2015 International RTK'!$A$6</c:f>
              <c:strCache>
                <c:ptCount val="1"/>
                <c:pt idx="0">
                  <c:v>Sweden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'2007-2015 International RTK'!$B$1:$J$1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'2007-2015 International RTK'!$B$6:$J$6</c:f>
              <c:numCache>
                <c:formatCode>_-* #,##0_-;\-* #,##0_-;_-* "-"??_-;_-@_-</c:formatCode>
                <c:ptCount val="9"/>
                <c:pt idx="0">
                  <c:v>42424263.891975693</c:v>
                </c:pt>
                <c:pt idx="1">
                  <c:v>40785198.132740952</c:v>
                </c:pt>
                <c:pt idx="2">
                  <c:v>44425843.099138536</c:v>
                </c:pt>
                <c:pt idx="3">
                  <c:v>68409141.875723228</c:v>
                </c:pt>
                <c:pt idx="4">
                  <c:v>61568945.102121986</c:v>
                </c:pt>
                <c:pt idx="5">
                  <c:v>27960804.703922033</c:v>
                </c:pt>
                <c:pt idx="6">
                  <c:v>17425295.925237291</c:v>
                </c:pt>
                <c:pt idx="7">
                  <c:v>1083699435</c:v>
                </c:pt>
                <c:pt idx="8">
                  <c:v>1058168905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C05-434F-AB17-C96D0F0D26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88979896"/>
        <c:axId val="792394472"/>
      </c:lineChart>
      <c:catAx>
        <c:axId val="788979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92394472"/>
        <c:crosses val="autoZero"/>
        <c:auto val="1"/>
        <c:lblAlgn val="ctr"/>
        <c:lblOffset val="100"/>
        <c:noMultiLvlLbl val="0"/>
      </c:catAx>
      <c:valAx>
        <c:axId val="792394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88979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71772-3772-4975-83B8-5E44246FC8C3}" type="datetimeFigureOut">
              <a:rPr lang="da-DK" smtClean="0"/>
              <a:t>25-05-2018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904704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89C5B-DD52-4311-9ACA-A4D59ECA065E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47721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5C9EF17-EE01-4EB0-A278-6B6B30B4DD04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50021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15" b="21819"/>
          <a:stretch/>
        </p:blipFill>
        <p:spPr>
          <a:xfrm>
            <a:off x="0" y="2276872"/>
            <a:ext cx="9144000" cy="2719346"/>
          </a:xfrm>
          <a:prstGeom prst="rect">
            <a:avLst/>
          </a:prstGeom>
        </p:spPr>
      </p:pic>
      <p:pic>
        <p:nvPicPr>
          <p:cNvPr id="9" name="Billed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78594" y="156448"/>
            <a:ext cx="2985894" cy="68972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>
          <a:xfrm>
            <a:off x="719139" y="856535"/>
            <a:ext cx="7669286" cy="1276321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a-DK" dirty="0" smtClean="0"/>
              <a:t>Klik for at skrive titlen                                         på præsentationen</a:t>
            </a:r>
            <a:endParaRPr lang="da-DK" dirty="0"/>
          </a:p>
        </p:txBody>
      </p:sp>
      <p:sp>
        <p:nvSpPr>
          <p:cNvPr id="14" name="Pladsholder til tekst 13"/>
          <p:cNvSpPr>
            <a:spLocks noGrp="1"/>
          </p:cNvSpPr>
          <p:nvPr>
            <p:ph type="body" sz="quarter" idx="10" hasCustomPrompt="1"/>
          </p:nvPr>
        </p:nvSpPr>
        <p:spPr>
          <a:xfrm>
            <a:off x="719138" y="5437430"/>
            <a:ext cx="2988766" cy="87188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1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 marL="360362" indent="0">
              <a:buNone/>
              <a:defRPr/>
            </a:lvl2pPr>
            <a:lvl3pPr marL="722312" indent="0"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787525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a-DK" dirty="0" smtClean="0"/>
              <a:t>Klik for at tilføje:                                                     Trafik-, Bygge- og Boligstyrelsen,                                        Navn på fagcenter,                                                                   Titel p</a:t>
            </a:r>
            <a:r>
              <a:rPr lang="en-US" dirty="0" smtClean="0"/>
              <a:t>å arrangement, </a:t>
            </a:r>
            <a:r>
              <a:rPr lang="en-US" dirty="0" err="1" smtClean="0"/>
              <a:t>samt</a:t>
            </a:r>
            <a:r>
              <a:rPr lang="en-US" dirty="0" smtClean="0"/>
              <a:t>                                                     </a:t>
            </a:r>
            <a:r>
              <a:rPr lang="en-US" dirty="0" err="1" smtClean="0"/>
              <a:t>dato</a:t>
            </a:r>
            <a:endParaRPr lang="en-US" dirty="0" smtClean="0"/>
          </a:p>
        </p:txBody>
      </p:sp>
      <p:pic>
        <p:nvPicPr>
          <p:cNvPr id="6" name="Billed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138392"/>
            <a:ext cx="1599695" cy="50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882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>
            <a:normAutofit/>
          </a:bodyPr>
          <a:lstStyle>
            <a:lvl1pPr>
              <a:defRPr sz="3200">
                <a:latin typeface="Calibri" panose="020F0502020204030204" pitchFamily="34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000">
                <a:latin typeface="Calibri" panose="020F0502020204030204" pitchFamily="34" charset="0"/>
              </a:defRPr>
            </a:lvl1pPr>
            <a:lvl2pPr marL="360362" indent="0">
              <a:buNone/>
              <a:defRPr sz="1800">
                <a:latin typeface="Calibri" panose="020F0502020204030204" pitchFamily="34" charset="0"/>
              </a:defRPr>
            </a:lvl2pPr>
            <a:lvl3pPr marL="722312" indent="0">
              <a:buNone/>
              <a:defRPr sz="1600">
                <a:latin typeface="Calibri" panose="020F0502020204030204" pitchFamily="34" charset="0"/>
              </a:defRPr>
            </a:lvl3pPr>
            <a:lvl4pPr marL="1371600" indent="0">
              <a:buFont typeface="Arial" panose="020B0604020202020204" pitchFamily="34" charset="0"/>
              <a:buNone/>
              <a:defRPr sz="1600">
                <a:latin typeface="Calibri" panose="020F0502020204030204" pitchFamily="34" charset="0"/>
              </a:defRPr>
            </a:lvl4pPr>
            <a:lvl5pPr marL="1787525" indent="0">
              <a:buFont typeface="Arial" panose="020B0604020202020204" pitchFamily="34" charset="0"/>
              <a:buNone/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Tekstboks 3"/>
          <p:cNvSpPr txBox="1"/>
          <p:nvPr userDrawn="1"/>
        </p:nvSpPr>
        <p:spPr>
          <a:xfrm>
            <a:off x="6749256" y="6317828"/>
            <a:ext cx="18722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>
                <a:solidFill>
                  <a:srgbClr val="A5B3AB"/>
                </a:solidFill>
                <a:latin typeface="+mj-lt"/>
                <a:ea typeface="+mj-ea"/>
                <a:cs typeface="+mj-cs"/>
              </a:rPr>
              <a:t>www.tbst.dk</a:t>
            </a:r>
            <a:endParaRPr lang="da-DK" sz="1100" dirty="0">
              <a:solidFill>
                <a:srgbClr val="A5B3A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3382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Calibri" panose="020F0502020204030204" pitchFamily="34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6838112" y="6361855"/>
            <a:ext cx="18614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8254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>
            <a:normAutofit/>
          </a:bodyPr>
          <a:lstStyle>
            <a:lvl1pPr>
              <a:defRPr sz="3200">
                <a:latin typeface="Calibri" panose="020F0502020204030204" pitchFamily="34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6444208" y="6361855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9187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 userDrawn="1"/>
        </p:nvSpPr>
        <p:spPr>
          <a:xfrm>
            <a:off x="7006928" y="6361855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168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546225"/>
            <a:ext cx="7881937" cy="47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da-DK" dirty="0" smtClean="0"/>
          </a:p>
        </p:txBody>
      </p:sp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539750"/>
            <a:ext cx="7881937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dirty="0" smtClean="0"/>
              <a:t>Klik for at redigere titeltypografi i masteren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9" r:id="rId2"/>
    <p:sldLayoutId id="2147483701" r:id="rId3"/>
    <p:sldLayoutId id="2147483673" r:id="rId4"/>
    <p:sldLayoutId id="2147483674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2pPr>
      <a:lvl3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3pPr>
      <a:lvl4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4pPr>
      <a:lvl5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5pPr>
      <a:lvl6pPr marL="4572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6pPr>
      <a:lvl7pPr marL="9144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7pPr>
      <a:lvl8pPr marL="13716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8pPr>
      <a:lvl9pPr marL="18288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buFont typeface="Verdana" pitchFamily="34" charset="0"/>
        <a:buNone/>
        <a:defRPr sz="20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33400" indent="-17303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­"/>
        <a:defRPr sz="1600">
          <a:solidFill>
            <a:schemeClr val="tx1"/>
          </a:solidFill>
          <a:latin typeface="+mn-lt"/>
        </a:defRPr>
      </a:lvl2pPr>
      <a:lvl3pPr marL="901700" indent="-17938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­"/>
        <a:defRPr sz="1400">
          <a:solidFill>
            <a:schemeClr val="tx1"/>
          </a:solidFill>
          <a:latin typeface="+mn-lt"/>
        </a:defRPr>
      </a:lvl3pPr>
      <a:lvl4pPr marL="1608138" indent="-23653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400">
          <a:solidFill>
            <a:schemeClr val="tx1"/>
          </a:solidFill>
          <a:latin typeface="+mn-lt"/>
        </a:defRPr>
      </a:lvl4pPr>
      <a:lvl5pPr marL="1787525" indent="4127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5pPr>
      <a:lvl6pPr marL="22447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6pPr>
      <a:lvl7pPr marL="27019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7pPr>
      <a:lvl8pPr marL="31591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8pPr>
      <a:lvl9pPr marL="36163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National </a:t>
            </a:r>
            <a:r>
              <a:rPr lang="da-DK" dirty="0" err="1" smtClean="0"/>
              <a:t>work</a:t>
            </a:r>
            <a:r>
              <a:rPr lang="da-DK" dirty="0" smtClean="0"/>
              <a:t> on CORSIA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smtClean="0"/>
              <a:t>Trafik-, Bygge- og Boligstyrelsen</a:t>
            </a:r>
          </a:p>
          <a:p>
            <a:r>
              <a:rPr lang="da-DK" dirty="0" smtClean="0"/>
              <a:t>Center for Luftfart</a:t>
            </a:r>
          </a:p>
          <a:p>
            <a:r>
              <a:rPr lang="da-DK" dirty="0" smtClean="0"/>
              <a:t>NALM</a:t>
            </a:r>
          </a:p>
          <a:p>
            <a:r>
              <a:rPr lang="da-DK" dirty="0"/>
              <a:t>21-22 November 2017</a:t>
            </a:r>
          </a:p>
        </p:txBody>
      </p:sp>
    </p:spTree>
    <p:extLst>
      <p:ext uri="{BB962C8B-B14F-4D97-AF65-F5344CB8AC3E}">
        <p14:creationId xmlns:p14="http://schemas.microsoft.com/office/powerpoint/2010/main" val="289871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Phased</a:t>
            </a:r>
            <a:r>
              <a:rPr lang="da-DK" dirty="0" smtClean="0"/>
              <a:t> </a:t>
            </a:r>
            <a:r>
              <a:rPr lang="da-DK" dirty="0" err="1" smtClean="0"/>
              <a:t>implementation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 smtClean="0"/>
              <a:t>Pilot </a:t>
            </a:r>
            <a:r>
              <a:rPr lang="da-DK" dirty="0" err="1" smtClean="0"/>
              <a:t>phase</a:t>
            </a:r>
            <a:r>
              <a:rPr lang="da-DK" dirty="0" smtClean="0"/>
              <a:t> 2021-2023: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err="1" smtClean="0"/>
              <a:t>Voluntary</a:t>
            </a:r>
            <a:r>
              <a:rPr lang="da-DK" dirty="0" smtClean="0"/>
              <a:t>, </a:t>
            </a:r>
            <a:r>
              <a:rPr lang="da-DK" dirty="0" err="1" smtClean="0"/>
              <a:t>states</a:t>
            </a:r>
            <a:r>
              <a:rPr lang="da-DK" dirty="0" smtClean="0"/>
              <a:t> </a:t>
            </a:r>
            <a:r>
              <a:rPr lang="da-DK" dirty="0" err="1" smtClean="0"/>
              <a:t>may</a:t>
            </a:r>
            <a:r>
              <a:rPr lang="da-DK" dirty="0" smtClean="0"/>
              <a:t> </a:t>
            </a:r>
            <a:r>
              <a:rPr lang="da-DK" dirty="0" err="1" smtClean="0"/>
              <a:t>determine</a:t>
            </a:r>
            <a:r>
              <a:rPr lang="da-DK" dirty="0" smtClean="0"/>
              <a:t> </a:t>
            </a:r>
            <a:r>
              <a:rPr lang="da-DK" dirty="0" err="1" smtClean="0"/>
              <a:t>their</a:t>
            </a:r>
            <a:r>
              <a:rPr lang="da-DK" dirty="0" smtClean="0"/>
              <a:t> basis in a given </a:t>
            </a:r>
            <a:r>
              <a:rPr lang="da-DK" dirty="0" err="1" smtClean="0"/>
              <a:t>year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First </a:t>
            </a:r>
            <a:r>
              <a:rPr lang="da-DK" dirty="0" err="1" smtClean="0"/>
              <a:t>phase</a:t>
            </a:r>
            <a:r>
              <a:rPr lang="da-DK" dirty="0" smtClean="0"/>
              <a:t> 2023-2026: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err="1" smtClean="0"/>
              <a:t>Voluntary</a:t>
            </a:r>
            <a:r>
              <a:rPr lang="da-DK" dirty="0" smtClean="0"/>
              <a:t>, basis is average of 2019-2020</a:t>
            </a:r>
          </a:p>
          <a:p>
            <a:endParaRPr lang="da-DK" dirty="0" smtClean="0"/>
          </a:p>
          <a:p>
            <a:r>
              <a:rPr lang="da-DK" dirty="0" smtClean="0"/>
              <a:t>Second </a:t>
            </a:r>
            <a:r>
              <a:rPr lang="da-DK" dirty="0" err="1" smtClean="0"/>
              <a:t>phase</a:t>
            </a:r>
            <a:r>
              <a:rPr lang="da-DK" dirty="0" smtClean="0"/>
              <a:t> 2027-2035: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Mandatory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Baseline 2019/2020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States with an </a:t>
            </a:r>
            <a:r>
              <a:rPr lang="da-DK" dirty="0" err="1" smtClean="0"/>
              <a:t>individual</a:t>
            </a:r>
            <a:r>
              <a:rPr lang="da-DK" dirty="0" smtClean="0"/>
              <a:t> </a:t>
            </a:r>
            <a:r>
              <a:rPr lang="da-DK" dirty="0" err="1" smtClean="0"/>
              <a:t>share</a:t>
            </a:r>
            <a:r>
              <a:rPr lang="da-DK" dirty="0" smtClean="0"/>
              <a:t> of international </a:t>
            </a:r>
            <a:r>
              <a:rPr lang="da-DK" dirty="0" err="1" smtClean="0"/>
              <a:t>aviation</a:t>
            </a:r>
            <a:r>
              <a:rPr lang="da-DK" dirty="0" smtClean="0"/>
              <a:t> </a:t>
            </a:r>
            <a:r>
              <a:rPr lang="da-DK" dirty="0" err="1" smtClean="0"/>
              <a:t>activities</a:t>
            </a:r>
            <a:r>
              <a:rPr lang="da-DK" dirty="0" smtClean="0"/>
              <a:t> in RTK in the </a:t>
            </a:r>
            <a:r>
              <a:rPr lang="da-DK" dirty="0" err="1" smtClean="0"/>
              <a:t>year</a:t>
            </a:r>
            <a:r>
              <a:rPr lang="da-DK" dirty="0" smtClean="0"/>
              <a:t> </a:t>
            </a:r>
            <a:r>
              <a:rPr lang="en-US" dirty="0" smtClean="0"/>
              <a:t>2018 </a:t>
            </a:r>
            <a:r>
              <a:rPr lang="en-US" dirty="0"/>
              <a:t>above 0.5 per cent of total RTKs or </a:t>
            </a:r>
            <a:r>
              <a:rPr lang="en-US" dirty="0" smtClean="0"/>
              <a:t>whose cumulative </a:t>
            </a:r>
            <a:r>
              <a:rPr lang="en-US" dirty="0"/>
              <a:t>share in the list of States from the highest to the lowest amount of RTKs reaches </a:t>
            </a:r>
            <a:r>
              <a:rPr lang="en-US" dirty="0" smtClean="0"/>
              <a:t>90 per </a:t>
            </a:r>
            <a:r>
              <a:rPr lang="en-US" dirty="0"/>
              <a:t>cent of total RTKs, except Least Developed Countries (LDCs), Small </a:t>
            </a:r>
            <a:r>
              <a:rPr lang="en-US" dirty="0" smtClean="0"/>
              <a:t>Island Developing States </a:t>
            </a:r>
            <a:r>
              <a:rPr lang="en-US" dirty="0"/>
              <a:t>(SIDS) and Landlocked Developing Countries (LLDCs) unless they volunteer </a:t>
            </a:r>
            <a:r>
              <a:rPr lang="en-US" dirty="0" smtClean="0"/>
              <a:t>to </a:t>
            </a:r>
            <a:r>
              <a:rPr lang="da-DK" dirty="0" err="1" smtClean="0"/>
              <a:t>participate</a:t>
            </a:r>
            <a:r>
              <a:rPr lang="da-DK" dirty="0" smtClean="0"/>
              <a:t> </a:t>
            </a:r>
            <a:r>
              <a:rPr lang="da-DK" dirty="0"/>
              <a:t>in </a:t>
            </a:r>
            <a:r>
              <a:rPr lang="da-DK" dirty="0" err="1"/>
              <a:t>this</a:t>
            </a:r>
            <a:r>
              <a:rPr lang="da-DK" dirty="0"/>
              <a:t> </a:t>
            </a:r>
            <a:r>
              <a:rPr lang="da-DK" dirty="0" err="1" smtClean="0"/>
              <a:t>phase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7707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Fuel</a:t>
            </a:r>
            <a:r>
              <a:rPr lang="da-DK" dirty="0" smtClean="0"/>
              <a:t> </a:t>
            </a:r>
            <a:r>
              <a:rPr lang="da-DK" dirty="0" err="1" smtClean="0"/>
              <a:t>burn</a:t>
            </a:r>
            <a:r>
              <a:rPr lang="da-DK" dirty="0" smtClean="0"/>
              <a:t> and RTK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RTK = </a:t>
            </a:r>
            <a:r>
              <a:rPr lang="da-DK" dirty="0" err="1" smtClean="0"/>
              <a:t>Revenue</a:t>
            </a:r>
            <a:r>
              <a:rPr lang="da-DK" dirty="0" smtClean="0"/>
              <a:t> Ton Kilometers: Distance X </a:t>
            </a:r>
            <a:r>
              <a:rPr lang="da-DK" dirty="0" err="1" smtClean="0"/>
              <a:t>weight</a:t>
            </a:r>
            <a:r>
              <a:rPr lang="da-DK" dirty="0" smtClean="0"/>
              <a:t> of </a:t>
            </a:r>
            <a:r>
              <a:rPr lang="da-DK" dirty="0" err="1" smtClean="0"/>
              <a:t>cargo</a:t>
            </a:r>
            <a:r>
              <a:rPr lang="da-DK" dirty="0"/>
              <a:t> </a:t>
            </a:r>
            <a:r>
              <a:rPr lang="da-DK" dirty="0" smtClean="0"/>
              <a:t>and </a:t>
            </a:r>
            <a:r>
              <a:rPr lang="da-DK" dirty="0" err="1" smtClean="0"/>
              <a:t>passengers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  <a:p>
            <a:pPr marL="703262" lvl="1" indent="-342900">
              <a:buFont typeface="Arial" panose="020B0604020202020204" pitchFamily="34" charset="0"/>
              <a:buChar char="•"/>
            </a:pPr>
            <a:r>
              <a:rPr lang="da-DK" dirty="0" smtClean="0"/>
              <a:t>Must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reported</a:t>
            </a:r>
            <a:r>
              <a:rPr lang="da-DK" dirty="0" smtClean="0"/>
              <a:t> from 2018 </a:t>
            </a:r>
            <a:r>
              <a:rPr lang="da-DK" dirty="0" err="1" smtClean="0"/>
              <a:t>onwards</a:t>
            </a:r>
            <a:r>
              <a:rPr lang="da-DK" dirty="0" smtClean="0"/>
              <a:t> </a:t>
            </a:r>
          </a:p>
          <a:p>
            <a:pPr marL="703262" lvl="1" indent="-342900">
              <a:buFont typeface="Arial" panose="020B0604020202020204" pitchFamily="34" charset="0"/>
              <a:buChar char="•"/>
            </a:pPr>
            <a:endParaRPr lang="da-DK" dirty="0" smtClean="0"/>
          </a:p>
          <a:p>
            <a:pPr marL="703262" lvl="1" indent="-342900">
              <a:buFont typeface="Arial" panose="020B0604020202020204" pitchFamily="34" charset="0"/>
              <a:buChar char="•"/>
            </a:pPr>
            <a:r>
              <a:rPr lang="da-DK" dirty="0" smtClean="0"/>
              <a:t>Data on ICAO web site</a:t>
            </a:r>
          </a:p>
          <a:p>
            <a:pPr marL="703262" lvl="1" indent="-342900">
              <a:buFont typeface="Arial" panose="020B0604020202020204" pitchFamily="34" charset="0"/>
              <a:buChar char="•"/>
            </a:pPr>
            <a:endParaRPr lang="da-DK" dirty="0" smtClean="0"/>
          </a:p>
          <a:p>
            <a:pPr marL="703262" lvl="1" indent="-342900">
              <a:buFont typeface="Arial" panose="020B0604020202020204" pitchFamily="34" charset="0"/>
              <a:buChar char="•"/>
            </a:pPr>
            <a:r>
              <a:rPr lang="da-DK" dirty="0" smtClean="0"/>
              <a:t>Reporting on ICAO Form A?</a:t>
            </a:r>
          </a:p>
          <a:p>
            <a:endParaRPr lang="da-DK" dirty="0"/>
          </a:p>
          <a:p>
            <a:r>
              <a:rPr lang="da-DK" dirty="0" err="1" smtClean="0"/>
              <a:t>Fuel</a:t>
            </a:r>
            <a:r>
              <a:rPr lang="da-DK" dirty="0" smtClean="0"/>
              <a:t> </a:t>
            </a:r>
            <a:r>
              <a:rPr lang="da-DK" dirty="0" err="1" smtClean="0"/>
              <a:t>burn</a:t>
            </a:r>
            <a:r>
              <a:rPr lang="da-DK" dirty="0" smtClean="0"/>
              <a:t> must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reported</a:t>
            </a:r>
            <a:r>
              <a:rPr lang="da-DK" dirty="0" smtClean="0"/>
              <a:t> from 2019 </a:t>
            </a:r>
            <a:r>
              <a:rPr lang="da-DK" dirty="0" err="1" smtClean="0"/>
              <a:t>onwards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  <a:p>
            <a:pPr marL="703262" lvl="1" indent="-342900">
              <a:buFont typeface="Arial" panose="020B0604020202020204" pitchFamily="34" charset="0"/>
              <a:buChar char="•"/>
            </a:pPr>
            <a:r>
              <a:rPr lang="da-DK" dirty="0" smtClean="0"/>
              <a:t>Reporting on ICAO Form M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8337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RTK data on ICAO </a:t>
            </a:r>
            <a:r>
              <a:rPr lang="da-DK" dirty="0" err="1" smtClean="0"/>
              <a:t>Aper</a:t>
            </a:r>
            <a:r>
              <a:rPr lang="da-DK" dirty="0" smtClean="0"/>
              <a:t> </a:t>
            </a:r>
            <a:r>
              <a:rPr lang="da-DK" dirty="0" err="1" smtClean="0"/>
              <a:t>web-site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8" y="1556792"/>
            <a:ext cx="7881937" cy="4749800"/>
          </a:xfrm>
        </p:spPr>
        <p:txBody>
          <a:bodyPr/>
          <a:lstStyle/>
          <a:p>
            <a:r>
              <a:rPr lang="da-DK" dirty="0" err="1" smtClean="0"/>
              <a:t>Two</a:t>
            </a:r>
            <a:r>
              <a:rPr lang="da-DK" dirty="0" smtClean="0"/>
              <a:t> sets of data:</a:t>
            </a:r>
          </a:p>
          <a:p>
            <a:endParaRPr lang="da-DK" dirty="0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745290"/>
              </p:ext>
            </p:extLst>
          </p:nvPr>
        </p:nvGraphicFramePr>
        <p:xfrm>
          <a:off x="4875713" y="1988840"/>
          <a:ext cx="3421008" cy="301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749825"/>
              </p:ext>
            </p:extLst>
          </p:nvPr>
        </p:nvGraphicFramePr>
        <p:xfrm>
          <a:off x="827584" y="1988840"/>
          <a:ext cx="3672408" cy="301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603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ICAO Form A</a:t>
            </a:r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052736"/>
            <a:ext cx="6840760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68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ICAO Form M</a:t>
            </a:r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6854" y="1546225"/>
            <a:ext cx="6946504" cy="474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58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So?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Participation in CORSIA </a:t>
            </a:r>
            <a:r>
              <a:rPr lang="da-DK" dirty="0" err="1" smtClean="0"/>
              <a:t>based</a:t>
            </a:r>
            <a:r>
              <a:rPr lang="da-DK" dirty="0" smtClean="0"/>
              <a:t> on RTK</a:t>
            </a:r>
          </a:p>
          <a:p>
            <a:r>
              <a:rPr lang="da-DK" dirty="0" smtClean="0"/>
              <a:t>RTK must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reported</a:t>
            </a:r>
            <a:r>
              <a:rPr lang="da-DK" dirty="0" smtClean="0"/>
              <a:t> from 2018</a:t>
            </a:r>
          </a:p>
          <a:p>
            <a:endParaRPr lang="da-DK" dirty="0"/>
          </a:p>
          <a:p>
            <a:r>
              <a:rPr lang="da-DK" dirty="0" smtClean="0"/>
              <a:t>CORSIA baseline for CNG is </a:t>
            </a:r>
            <a:r>
              <a:rPr lang="da-DK" dirty="0" err="1" smtClean="0"/>
              <a:t>based</a:t>
            </a:r>
            <a:r>
              <a:rPr lang="da-DK" dirty="0" smtClean="0"/>
              <a:t> on 2019-2020</a:t>
            </a:r>
          </a:p>
          <a:p>
            <a:r>
              <a:rPr lang="da-DK" dirty="0" smtClean="0"/>
              <a:t>Monitoring of </a:t>
            </a:r>
            <a:r>
              <a:rPr lang="da-DK" dirty="0" err="1" smtClean="0"/>
              <a:t>fuel</a:t>
            </a:r>
            <a:r>
              <a:rPr lang="da-DK" dirty="0" smtClean="0"/>
              <a:t> </a:t>
            </a:r>
            <a:r>
              <a:rPr lang="da-DK" dirty="0" err="1" smtClean="0"/>
              <a:t>consumption</a:t>
            </a:r>
            <a:r>
              <a:rPr lang="da-DK" dirty="0" smtClean="0"/>
              <a:t> from 2019 </a:t>
            </a:r>
            <a:r>
              <a:rPr lang="da-DK" dirty="0" err="1" smtClean="0"/>
              <a:t>necessary</a:t>
            </a:r>
            <a:endParaRPr lang="da-DK" dirty="0" smtClean="0"/>
          </a:p>
          <a:p>
            <a:r>
              <a:rPr lang="da-DK" dirty="0" smtClean="0"/>
              <a:t>Monitoring system must </a:t>
            </a:r>
            <a:r>
              <a:rPr lang="da-DK" dirty="0" err="1" smtClean="0"/>
              <a:t>be</a:t>
            </a:r>
            <a:r>
              <a:rPr lang="da-DK" dirty="0" smtClean="0"/>
              <a:t> in </a:t>
            </a:r>
            <a:r>
              <a:rPr lang="da-DK" dirty="0" err="1" smtClean="0"/>
              <a:t>place</a:t>
            </a:r>
            <a:r>
              <a:rPr lang="da-DK" dirty="0" smtClean="0"/>
              <a:t> in 2018</a:t>
            </a:r>
          </a:p>
          <a:p>
            <a:endParaRPr lang="da-D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Joint European monitoring system?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err="1" smtClean="0"/>
              <a:t>Coordination</a:t>
            </a:r>
            <a:r>
              <a:rPr lang="da-DK" dirty="0" smtClean="0"/>
              <a:t> with EU ETS </a:t>
            </a:r>
            <a:r>
              <a:rPr lang="da-DK" dirty="0" err="1" smtClean="0"/>
              <a:t>monitoring</a:t>
            </a:r>
            <a:r>
              <a:rPr lang="da-DK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Nordic </a:t>
            </a:r>
            <a:r>
              <a:rPr lang="da-DK" dirty="0" err="1" smtClean="0"/>
              <a:t>coordination</a:t>
            </a:r>
            <a:r>
              <a:rPr lang="da-DK" dirty="0" smtClean="0"/>
              <a:t>?</a:t>
            </a:r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2327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 PowerPoint 2010">
  <a:themeElements>
    <a:clrScheme name="TS PowerPoint 2010">
      <a:dk1>
        <a:srgbClr val="000000"/>
      </a:dk1>
      <a:lt1>
        <a:srgbClr val="FFFFFF"/>
      </a:lt1>
      <a:dk2>
        <a:srgbClr val="000000"/>
      </a:dk2>
      <a:lt2>
        <a:srgbClr val="8C8C8C"/>
      </a:lt2>
      <a:accent1>
        <a:srgbClr val="DC0014"/>
      </a:accent1>
      <a:accent2>
        <a:srgbClr val="96BE0F"/>
      </a:accent2>
      <a:accent3>
        <a:srgbClr val="FFFFFF"/>
      </a:accent3>
      <a:accent4>
        <a:srgbClr val="000000"/>
      </a:accent4>
      <a:accent5>
        <a:srgbClr val="FFC800"/>
      </a:accent5>
      <a:accent6>
        <a:srgbClr val="C8C8C8"/>
      </a:accent6>
      <a:hlink>
        <a:srgbClr val="F08200"/>
      </a:hlink>
      <a:folHlink>
        <a:srgbClr val="00AFC8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1300"/>
        </a:accent1>
        <a:accent2>
          <a:srgbClr val="7FC31C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72B018"/>
        </a:accent6>
        <a:hlink>
          <a:srgbClr val="FF690B"/>
        </a:hlink>
        <a:folHlink>
          <a:srgbClr val="33AB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7-09-01-TBST-PowerPoint-Skabelon" id="{A2F64FAE-D4D1-4084-89E2-45725B67C548}" vid="{51E315C7-9909-4498-8125-204F99829E81}"/>
    </a:ext>
  </a:ext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TBST Powerpoint præsentation</Template>
  <TotalTime>694</TotalTime>
  <Words>217</Words>
  <Application>Microsoft Office PowerPoint</Application>
  <PresentationFormat>Skjermfremvisning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TS PowerPoint 2010</vt:lpstr>
      <vt:lpstr> National work on CORSIA</vt:lpstr>
      <vt:lpstr>Phased implementation</vt:lpstr>
      <vt:lpstr>Fuel burn and RTK</vt:lpstr>
      <vt:lpstr>RTK data on ICAO Aper web-site</vt:lpstr>
      <vt:lpstr>ICAO Form A</vt:lpstr>
      <vt:lpstr>ICAO Form M</vt:lpstr>
      <vt:lpstr>So?</vt:lpstr>
    </vt:vector>
  </TitlesOfParts>
  <Company>Trafik-, Bygge- og Boligstyrelsen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Asser Simon Jørgensen</dc:creator>
  <dc:description>vers. 07.12.2011</dc:description>
  <cp:lastModifiedBy>Risa, Hanne</cp:lastModifiedBy>
  <cp:revision>27</cp:revision>
  <dcterms:created xsi:type="dcterms:W3CDTF">2017-11-13T12:46:02Z</dcterms:created>
  <dcterms:modified xsi:type="dcterms:W3CDTF">2018-05-25T12:41:13Z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kumenttype">
    <vt:lpwstr>Skabelon</vt:lpwstr>
  </property>
  <property fmtid="{D5CDD505-2E9C-101B-9397-08002B2CF9AE}" pid="3" name="Omraade">
    <vt:lpwstr>Alle fagområder</vt:lpwstr>
  </property>
  <property fmtid="{D5CDD505-2E9C-101B-9397-08002B2CF9AE}" pid="4" name="Fritekst">
    <vt:lpwstr/>
  </property>
  <property fmtid="{D5CDD505-2E9C-101B-9397-08002B2CF9AE}" pid="5" name="ContentType">
    <vt:lpwstr>Dokument</vt:lpwstr>
  </property>
</Properties>
</file>