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81" r:id="rId4"/>
    <p:sldId id="289" r:id="rId5"/>
    <p:sldId id="280" r:id="rId6"/>
    <p:sldId id="290" r:id="rId7"/>
    <p:sldId id="277" r:id="rId8"/>
  </p:sldIdLst>
  <p:sldSz cx="12192000" cy="6858000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56" userDrawn="1">
          <p15:clr>
            <a:srgbClr val="A4A3A4"/>
          </p15:clr>
        </p15:guide>
        <p15:guide id="7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BB7"/>
    <a:srgbClr val="A0BED0"/>
    <a:srgbClr val="556E82"/>
    <a:srgbClr val="88B5D4"/>
    <a:srgbClr val="0F0B61"/>
    <a:srgbClr val="7D6323"/>
    <a:srgbClr val="978439"/>
    <a:srgbClr val="897B47"/>
    <a:srgbClr val="E6E093"/>
    <a:srgbClr val="988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25" autoAdjust="0"/>
  </p:normalViewPr>
  <p:slideViewPr>
    <p:cSldViewPr showGuides="1">
      <p:cViewPr varScale="1">
        <p:scale>
          <a:sx n="115" d="100"/>
          <a:sy n="115" d="100"/>
        </p:scale>
        <p:origin x="312" y="120"/>
      </p:cViewPr>
      <p:guideLst>
        <p:guide orient="horz" pos="2160"/>
        <p:guide orient="horz" pos="1003"/>
        <p:guide orient="horz" pos="913"/>
        <p:guide orient="horz" pos="3861"/>
        <p:guide pos="3840"/>
        <p:guide pos="756"/>
        <p:guide pos="70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pPr/>
              <a:t>25.05.2018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25.05.2018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d_ppt.jpg"/>
          <p:cNvPicPr>
            <a:picLocks/>
          </p:cNvPicPr>
          <p:nvPr userDrawn="1"/>
        </p:nvPicPr>
        <p:blipFill rotWithShape="1">
          <a:blip r:embed="rId2"/>
          <a:srcRect t="6093" r="387" b="29701"/>
          <a:stretch/>
        </p:blipFill>
        <p:spPr>
          <a:xfrm>
            <a:off x="0" y="3288688"/>
            <a:ext cx="12192000" cy="357967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kulepunkter - 1 vertikalt bilde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195E6B-533B-4F6F-8135-31F5A917220B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74399" y="5892544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Tekst med kulepunkter - 2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88058" y="5889575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3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88058" y="2830814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788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kulepunkter – 3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BD1718-124C-42B7-A4E3-69E30F2F6B29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9432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94329" y="3851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94329" y="181877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kulepunkter – 4 vertikale bilder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503815-7FCC-41D2-97A4-4332D0F50367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006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5" name="Plassholder for tekst 5"/>
          <p:cNvSpPr>
            <a:spLocks noGrp="1"/>
          </p:cNvSpPr>
          <p:nvPr>
            <p:ph type="body" sz="quarter" idx="24" hasCustomPrompt="1"/>
          </p:nvPr>
        </p:nvSpPr>
        <p:spPr>
          <a:xfrm>
            <a:off x="8988058" y="4367560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6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8987167" y="284547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  <p:sp>
        <p:nvSpPr>
          <p:cNvPr id="17" name="Plassholder for tekst 5"/>
          <p:cNvSpPr>
            <a:spLocks noGrp="1"/>
          </p:cNvSpPr>
          <p:nvPr>
            <p:ph type="body" sz="quarter" idx="26" hasCustomPrompt="1"/>
          </p:nvPr>
        </p:nvSpPr>
        <p:spPr>
          <a:xfrm>
            <a:off x="8986628" y="1328054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med liggende bilde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721DC1C-6AB1-4067-AC78-DA3107F4D139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006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mal:1 utfallende bilde</a:t>
            </a:r>
            <a:endParaRPr lang="nb-NO" sz="1200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056581-560E-468E-8EDE-FDE5EA8C690B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0069" y="5903007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Diagram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9468F3-7789-4F47-8370-93CDA29FCE32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Tabell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5458791-C94A-4511-89E3-422DD3B3C291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el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To innholdsdeler - Sammenlikning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909D36-97D2-49B0-A7B9-98EA3984F662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lutt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sd_ppt.jpg"/>
          <p:cNvPicPr>
            <a:picLocks/>
          </p:cNvPicPr>
          <p:nvPr userDrawn="1"/>
        </p:nvPicPr>
        <p:blipFill rotWithShape="1">
          <a:blip r:embed="rId2"/>
          <a:srcRect t="6093" r="387" b="29701"/>
          <a:stretch/>
        </p:blipFill>
        <p:spPr>
          <a:xfrm>
            <a:off x="0" y="3288688"/>
            <a:ext cx="12192000" cy="357967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Sluttside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 baseline="0"/>
            </a:lvl1pPr>
          </a:lstStyle>
          <a:p>
            <a:pPr lvl="0"/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attention</a:t>
            </a:r>
            <a:endParaRPr lang="nb-NO" dirty="0" smtClean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237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" y="0"/>
            <a:ext cx="12193672" cy="6860455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543"/>
            <a:ext cx="298705" cy="362128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>
                <a:solidFill>
                  <a:schemeClr val="bg1"/>
                </a:solidFill>
              </a:rPr>
              <a:t>Norwegian Ministry</a:t>
            </a:r>
            <a:br>
              <a:rPr lang="en-GB" sz="1300" noProof="0" dirty="0" smtClean="0">
                <a:solidFill>
                  <a:schemeClr val="bg1"/>
                </a:solidFill>
              </a:rPr>
            </a:br>
            <a:r>
              <a:rPr lang="en-GB" sz="1300" noProof="0" dirty="0" smtClean="0">
                <a:solidFill>
                  <a:schemeClr val="bg1"/>
                </a:solidFill>
              </a:rPr>
              <a:t>of</a:t>
            </a:r>
            <a:r>
              <a:rPr lang="en-GB" sz="1300" baseline="0" noProof="0" dirty="0" smtClean="0">
                <a:solidFill>
                  <a:schemeClr val="bg1"/>
                </a:solidFill>
              </a:rPr>
              <a:t> Transport and Communications</a:t>
            </a:r>
            <a:endParaRPr lang="en-GB" sz="13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2" y="3085609"/>
            <a:ext cx="12193342" cy="3772390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3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r>
              <a:rPr lang="nb-NO" dirty="0" smtClean="0"/>
              <a:t>Tittel på valgfritt utfallende lyst bilde</a:t>
            </a:r>
          </a:p>
          <a:p>
            <a:r>
              <a:rPr lang="nb-NO" dirty="0" smtClean="0"/>
              <a:t>Over maks to linjer kommer her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</p:spTree>
    <p:extLst>
      <p:ext uri="{BB962C8B-B14F-4D97-AF65-F5344CB8AC3E}">
        <p14:creationId xmlns:p14="http://schemas.microsoft.com/office/powerpoint/2010/main" val="396648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ittel/tema Alt 4 MØRK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-1200" y="-11304"/>
            <a:ext cx="12192000" cy="68849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valgfritt utfallende mørkt bilde</a:t>
            </a:r>
          </a:p>
          <a:p>
            <a:r>
              <a:rPr lang="nb-NO" dirty="0" smtClean="0"/>
              <a:t>Over maks to linjer kommer her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45118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4 – sett inn utfallende MØRKT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24" hasCustomPrompt="1"/>
          </p:nvPr>
        </p:nvSpPr>
        <p:spPr>
          <a:xfrm>
            <a:off x="623393" y="527543"/>
            <a:ext cx="298705" cy="3621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 </a:t>
            </a:r>
            <a:endParaRPr lang="nb-NO"/>
          </a:p>
        </p:txBody>
      </p:sp>
      <p:sp>
        <p:nvSpPr>
          <p:cNvPr id="13" name="Plassholder for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379784"/>
            <a:ext cx="4245258" cy="525666"/>
          </a:xfrm>
          <a:prstGeom prst="rect">
            <a:avLst/>
          </a:prstGeom>
          <a:blipFill dpi="0" rotWithShape="1">
            <a:blip r:embed="rId3"/>
            <a:srcRect/>
            <a:stretch>
              <a:fillRect l="3000" t="24000" r="42000"/>
            </a:stretch>
          </a:blipFill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78275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ittel/tema alt 5 LYS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-1200" y="-3252"/>
            <a:ext cx="12192000" cy="688498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r>
              <a:rPr lang="nb-NO" dirty="0" smtClean="0"/>
              <a:t>Tittel på valgfritt utfallende lyst bilde</a:t>
            </a:r>
          </a:p>
          <a:p>
            <a:r>
              <a:rPr lang="nb-NO" dirty="0" smtClean="0"/>
              <a:t>Over maks to linjer kommer her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44398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Alt 5 – sett inn UTFALLENDE  lyst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Plassholder for tekst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3393" y="527251"/>
            <a:ext cx="298705" cy="36271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 </a:t>
            </a:r>
            <a:endParaRPr lang="nb-NO"/>
          </a:p>
        </p:txBody>
      </p:sp>
      <p:sp>
        <p:nvSpPr>
          <p:cNvPr id="15" name="Plassholder for tekst 1"/>
          <p:cNvSpPr>
            <a:spLocks noGrp="1"/>
          </p:cNvSpPr>
          <p:nvPr>
            <p:ph type="body" sz="quarter" idx="26" hasCustomPrompt="1"/>
          </p:nvPr>
        </p:nvSpPr>
        <p:spPr>
          <a:xfrm>
            <a:off x="1066078" y="381003"/>
            <a:ext cx="4669784" cy="525666"/>
          </a:xfrm>
          <a:prstGeom prst="rect">
            <a:avLst/>
          </a:prstGeom>
          <a:blipFill dpi="0" rotWithShape="1">
            <a:blip r:embed="rId3"/>
            <a:srcRect/>
            <a:stretch>
              <a:fillRect l="3000" t="24000" r="46000"/>
            </a:stretch>
          </a:blipFill>
        </p:spPr>
        <p:txBody>
          <a:bodyPr lIns="91440" tIns="45720" rIns="91440" bIns="45720"/>
          <a:lstStyle>
            <a:lvl1pPr marL="0" indent="0">
              <a:buNone/>
              <a:defRPr sz="100"/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111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Startside Alt 6 - eget bil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84984"/>
            <a:ext cx="12192000" cy="360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Startside  Alt 6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  <p:sp>
        <p:nvSpPr>
          <p:cNvPr id="14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Kapittel /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8058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300" noProof="0" dirty="0" smtClean="0"/>
              <a:t>Norwegian Ministry</a:t>
            </a:r>
            <a:br>
              <a:rPr lang="en-GB" sz="1300" noProof="0" dirty="0" smtClean="0"/>
            </a:br>
            <a:r>
              <a:rPr lang="en-GB" sz="1300" noProof="0" dirty="0" smtClean="0"/>
              <a:t>of</a:t>
            </a:r>
            <a:r>
              <a:rPr lang="en-GB" sz="1300" baseline="0" noProof="0" dirty="0" smtClean="0"/>
              <a:t> Transport and Communications</a:t>
            </a:r>
            <a:endParaRPr lang="en-GB" sz="1300" noProof="0" dirty="0"/>
          </a:p>
        </p:txBody>
      </p:sp>
      <p:sp>
        <p:nvSpPr>
          <p:cNvPr id="11" name="Plassholder for tekst 5"/>
          <p:cNvSpPr>
            <a:spLocks noGrp="1"/>
          </p:cNvSpPr>
          <p:nvPr>
            <p:ph type="body" sz="quarter" idx="23" hasCustomPrompt="1"/>
          </p:nvPr>
        </p:nvSpPr>
        <p:spPr>
          <a:xfrm>
            <a:off x="8969187" y="6664098"/>
            <a:ext cx="3203942" cy="216024"/>
          </a:xfrm>
        </p:spPr>
        <p:txBody>
          <a:bodyPr lIns="36000" tIns="0" rIns="72000" bIns="0" anchor="ctr" anchorCtr="0"/>
          <a:lstStyle>
            <a:lvl1pPr marL="0" indent="0" algn="r">
              <a:buNone/>
              <a:defRPr lang="nb-NO"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nb-NO" dirty="0" smtClean="0"/>
              <a:t>Bildekreditering: </a:t>
            </a:r>
            <a:r>
              <a:rPr lang="nb-NO" sz="1200" dirty="0" smtClean="0">
                <a:latin typeface="Calibri" panose="020F0502020204030204" pitchFamily="34" charset="0"/>
              </a:rPr>
              <a:t>©</a:t>
            </a:r>
            <a:r>
              <a:rPr lang="nb-NO" dirty="0" smtClean="0"/>
              <a:t>Fotograf, bildebyrå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mal:Tekst med 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836A8-35D4-4791-A33C-65144FEA4F2B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smtClean="0"/>
              <a:t>Engelsk mal: Tekst uten 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C3E4D5-F2C6-42DF-AE19-2190CAE68481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D-pptmal_16-9_Engelsk.pot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SD_illustrasjon_materie_hvit.eps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alphaModFix amt="53000"/>
          </a:blip>
          <a:srcRect l="63333" b="7759"/>
          <a:stretch>
            <a:fillRect/>
          </a:stretch>
        </p:blipFill>
        <p:spPr>
          <a:xfrm>
            <a:off x="0" y="3392996"/>
            <a:ext cx="3352800" cy="2501900"/>
          </a:xfrm>
          <a:prstGeom prst="rect">
            <a:avLst/>
          </a:prstGeom>
          <a:ln>
            <a:noFill/>
          </a:ln>
        </p:spPr>
      </p:pic>
      <p:pic>
        <p:nvPicPr>
          <p:cNvPr id="9" name="Bilde 8" descr="SD_illustrasjon_materie_hvit.eps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alphaModFix amt="53000"/>
          </a:blip>
          <a:srcRect r="28056"/>
          <a:stretch>
            <a:fillRect/>
          </a:stretch>
        </p:blipFill>
        <p:spPr>
          <a:xfrm>
            <a:off x="6583894" y="3846118"/>
            <a:ext cx="5613400" cy="2314400"/>
          </a:xfrm>
          <a:prstGeom prst="rect">
            <a:avLst/>
          </a:prstGeom>
          <a:ln>
            <a:noFill/>
          </a:ln>
        </p:spPr>
      </p:pic>
      <p:sp>
        <p:nvSpPr>
          <p:cNvPr id="8" name="Rektangel 7"/>
          <p:cNvSpPr/>
          <p:nvPr userDrawn="1"/>
        </p:nvSpPr>
        <p:spPr>
          <a:xfrm>
            <a:off x="0" y="4005064"/>
            <a:ext cx="12192000" cy="2857500"/>
          </a:xfrm>
          <a:prstGeom prst="rect">
            <a:avLst/>
          </a:prstGeom>
          <a:gradFill flip="none" rotWithShape="1">
            <a:gsLst>
              <a:gs pos="0">
                <a:srgbClr val="88B5D4">
                  <a:alpha val="73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696400" y="6304312"/>
            <a:ext cx="1514153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2AC973-9A1F-48A8-B94B-B13A11B2B434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55840" y="6304312"/>
            <a:ext cx="496855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04312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595642" y="6304312"/>
            <a:ext cx="2692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noProof="0" dirty="0" smtClean="0"/>
              <a:t>Norwegian Ministry of</a:t>
            </a:r>
            <a:r>
              <a:rPr lang="en-GB" sz="800" baseline="0" noProof="0" dirty="0" smtClean="0"/>
              <a:t> Transport and Communications</a:t>
            </a:r>
            <a:endParaRPr lang="en-GB" sz="800" noProof="0" dirty="0" smtClean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97" r:id="rId2"/>
    <p:sldLayoutId id="2147483992" r:id="rId3"/>
    <p:sldLayoutId id="2147484001" r:id="rId4"/>
    <p:sldLayoutId id="2147484002" r:id="rId5"/>
    <p:sldLayoutId id="2147483995" r:id="rId6"/>
    <p:sldLayoutId id="2147483989" r:id="rId7"/>
    <p:sldLayoutId id="2147483962" r:id="rId8"/>
    <p:sldLayoutId id="2147483963" r:id="rId9"/>
    <p:sldLayoutId id="2147483964" r:id="rId10"/>
    <p:sldLayoutId id="2147484003" r:id="rId11"/>
    <p:sldLayoutId id="2147483965" r:id="rId12"/>
    <p:sldLayoutId id="2147483983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96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Karl Koefoed, Senior Adviser, </a:t>
            </a:r>
            <a:r>
              <a:rPr lang="nb-NO" dirty="0" err="1" smtClean="0"/>
              <a:t>Ministry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Transport and Communications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N-ALM Reykjavik 30-31 May 2017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ECAC: </a:t>
            </a:r>
            <a:r>
              <a:rPr lang="nb-NO" dirty="0" err="1" smtClean="0"/>
              <a:t>Reorganization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ENV </a:t>
            </a:r>
            <a:r>
              <a:rPr lang="nb-NO" dirty="0" err="1" smtClean="0"/>
              <a:t>Working</a:t>
            </a:r>
            <a:r>
              <a:rPr lang="nb-NO" dirty="0" smtClean="0"/>
              <a:t> Groups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33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ECAC </a:t>
            </a:r>
            <a:r>
              <a:rPr lang="nb-NO" dirty="0" err="1" smtClean="0"/>
              <a:t>Process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Discussions</a:t>
            </a:r>
            <a:r>
              <a:rPr lang="nb-NO" dirty="0" smtClean="0"/>
              <a:t> </a:t>
            </a:r>
            <a:r>
              <a:rPr lang="nb-NO" dirty="0" err="1" smtClean="0"/>
              <a:t>started</a:t>
            </a:r>
            <a:r>
              <a:rPr lang="nb-NO" dirty="0" smtClean="0"/>
              <a:t> </a:t>
            </a:r>
            <a:r>
              <a:rPr lang="nb-NO" dirty="0" err="1" smtClean="0"/>
              <a:t>following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39th ICAO Assembly 2016</a:t>
            </a:r>
          </a:p>
          <a:p>
            <a:r>
              <a:rPr lang="nb-NO" dirty="0" smtClean="0"/>
              <a:t>Initiative </a:t>
            </a:r>
            <a:r>
              <a:rPr lang="nb-NO" dirty="0" err="1" smtClean="0"/>
              <a:t>of</a:t>
            </a:r>
            <a:r>
              <a:rPr lang="nb-NO" dirty="0" smtClean="0"/>
              <a:t> ECAC Directors General (Co-</a:t>
            </a:r>
            <a:r>
              <a:rPr lang="nb-NO" dirty="0" err="1" smtClean="0"/>
              <a:t>ordinating</a:t>
            </a:r>
            <a:r>
              <a:rPr lang="nb-NO" dirty="0" smtClean="0"/>
              <a:t> Committee)</a:t>
            </a:r>
          </a:p>
          <a:p>
            <a:r>
              <a:rPr lang="nb-NO" dirty="0" err="1" smtClean="0"/>
              <a:t>Internal</a:t>
            </a:r>
            <a:r>
              <a:rPr lang="nb-NO" dirty="0" smtClean="0"/>
              <a:t> </a:t>
            </a:r>
            <a:r>
              <a:rPr lang="nb-NO" dirty="0" err="1" smtClean="0"/>
              <a:t>discussions</a:t>
            </a:r>
            <a:r>
              <a:rPr lang="nb-NO" dirty="0" smtClean="0"/>
              <a:t> </a:t>
            </a:r>
            <a:r>
              <a:rPr lang="nb-NO" dirty="0" err="1" smtClean="0"/>
              <a:t>within</a:t>
            </a:r>
            <a:r>
              <a:rPr lang="nb-NO" dirty="0" smtClean="0"/>
              <a:t> ECAC </a:t>
            </a:r>
          </a:p>
          <a:p>
            <a:r>
              <a:rPr lang="nb-NO" dirty="0" err="1" smtClean="0"/>
              <a:t>Consultation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ECAC </a:t>
            </a:r>
            <a:r>
              <a:rPr lang="nb-NO" dirty="0" err="1" smtClean="0"/>
              <a:t>Member</a:t>
            </a:r>
            <a:r>
              <a:rPr lang="nb-NO" dirty="0" smtClean="0"/>
              <a:t> States </a:t>
            </a:r>
          </a:p>
          <a:p>
            <a:r>
              <a:rPr lang="nb-NO" dirty="0" err="1" smtClean="0"/>
              <a:t>Recommendation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to ECAC DGCA </a:t>
            </a:r>
          </a:p>
          <a:p>
            <a:r>
              <a:rPr lang="nb-NO" dirty="0" smtClean="0"/>
              <a:t>ECAC DGCA </a:t>
            </a:r>
            <a:r>
              <a:rPr lang="nb-NO" dirty="0" err="1" smtClean="0"/>
              <a:t>adoption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4 May 2017</a:t>
            </a:r>
          </a:p>
          <a:p>
            <a:r>
              <a:rPr lang="nb-NO" dirty="0" err="1" smtClean="0"/>
              <a:t>Transition</a:t>
            </a:r>
            <a:r>
              <a:rPr lang="nb-NO" dirty="0" smtClean="0"/>
              <a:t> </a:t>
            </a:r>
            <a:r>
              <a:rPr lang="nb-NO" dirty="0" err="1" smtClean="0"/>
              <a:t>phase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months</a:t>
            </a:r>
            <a:r>
              <a:rPr lang="nb-NO" dirty="0" smtClean="0"/>
              <a:t> </a:t>
            </a:r>
            <a:r>
              <a:rPr lang="nb-NO" dirty="0" err="1" smtClean="0"/>
              <a:t>ahead</a:t>
            </a:r>
            <a:endParaRPr lang="nb-NO" dirty="0" smtClean="0"/>
          </a:p>
          <a:p>
            <a:r>
              <a:rPr lang="nb-NO" dirty="0" smtClean="0"/>
              <a:t>New </a:t>
            </a:r>
            <a:r>
              <a:rPr lang="nb-NO" dirty="0" err="1" smtClean="0"/>
              <a:t>structure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enter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force </a:t>
            </a:r>
            <a:r>
              <a:rPr lang="nb-NO" dirty="0" err="1" smtClean="0"/>
              <a:t>on</a:t>
            </a:r>
            <a:r>
              <a:rPr lang="nb-NO" dirty="0" smtClean="0"/>
              <a:t> 1 November 2017 (at </a:t>
            </a:r>
            <a:r>
              <a:rPr lang="nb-NO" dirty="0" err="1" smtClean="0"/>
              <a:t>the</a:t>
            </a:r>
            <a:r>
              <a:rPr lang="nb-NO" dirty="0" smtClean="0"/>
              <a:t> latest)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pPr>
                <a:defRPr/>
              </a:pPr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9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reorganize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Expansion </a:t>
            </a:r>
            <a:r>
              <a:rPr lang="nb-NO" dirty="0" err="1" smtClean="0"/>
              <a:t>of</a:t>
            </a:r>
            <a:r>
              <a:rPr lang="nb-NO" dirty="0" smtClean="0"/>
              <a:t> ICAO </a:t>
            </a:r>
            <a:r>
              <a:rPr lang="nb-NO" dirty="0" err="1" smtClean="0"/>
              <a:t>activies</a:t>
            </a:r>
            <a:r>
              <a:rPr lang="nb-NO" dirty="0" smtClean="0"/>
              <a:t> </a:t>
            </a:r>
            <a:r>
              <a:rPr lang="nb-NO" dirty="0" err="1" smtClean="0"/>
              <a:t>seen</a:t>
            </a:r>
            <a:r>
              <a:rPr lang="nb-NO" dirty="0" smtClean="0"/>
              <a:t> over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years</a:t>
            </a:r>
            <a:endParaRPr lang="nb-NO" dirty="0" smtClean="0"/>
          </a:p>
          <a:p>
            <a:r>
              <a:rPr lang="nb-NO" dirty="0" smtClean="0"/>
              <a:t>MBM / CORSIA </a:t>
            </a:r>
            <a:r>
              <a:rPr lang="nb-NO" dirty="0" err="1" smtClean="0"/>
              <a:t>work</a:t>
            </a:r>
            <a:r>
              <a:rPr lang="nb-NO" dirty="0" smtClean="0"/>
              <a:t> to be done in </a:t>
            </a:r>
            <a:r>
              <a:rPr lang="nb-NO" dirty="0" err="1" smtClean="0"/>
              <a:t>the</a:t>
            </a:r>
            <a:r>
              <a:rPr lang="nb-NO" dirty="0" smtClean="0"/>
              <a:t> CAEP </a:t>
            </a:r>
            <a:r>
              <a:rPr lang="nb-NO" dirty="0" err="1" smtClean="0"/>
              <a:t>following</a:t>
            </a:r>
            <a:r>
              <a:rPr lang="nb-NO" dirty="0" smtClean="0"/>
              <a:t> 39th Assembly</a:t>
            </a:r>
          </a:p>
          <a:p>
            <a:r>
              <a:rPr lang="nb-NO" dirty="0" err="1" smtClean="0"/>
              <a:t>Need</a:t>
            </a:r>
            <a:r>
              <a:rPr lang="nb-NO" dirty="0" smtClean="0"/>
              <a:t> for a </a:t>
            </a:r>
            <a:r>
              <a:rPr lang="nb-NO" dirty="0" err="1" smtClean="0"/>
              <a:t>better</a:t>
            </a:r>
            <a:r>
              <a:rPr lang="nb-NO" dirty="0" smtClean="0"/>
              <a:t> management </a:t>
            </a:r>
            <a:r>
              <a:rPr lang="nb-NO" dirty="0" err="1" smtClean="0"/>
              <a:t>structure</a:t>
            </a:r>
            <a:r>
              <a:rPr lang="nb-NO" dirty="0" smtClean="0"/>
              <a:t> / </a:t>
            </a:r>
            <a:r>
              <a:rPr lang="nb-NO" dirty="0" err="1" smtClean="0"/>
              <a:t>reporting</a:t>
            </a:r>
            <a:r>
              <a:rPr lang="nb-NO" dirty="0" smtClean="0"/>
              <a:t> to </a:t>
            </a:r>
            <a:r>
              <a:rPr lang="nb-NO" dirty="0" err="1" smtClean="0"/>
              <a:t>DGCAs</a:t>
            </a:r>
            <a:endParaRPr lang="nb-NO" dirty="0" smtClean="0"/>
          </a:p>
          <a:p>
            <a:r>
              <a:rPr lang="nb-NO" dirty="0" err="1" smtClean="0"/>
              <a:t>Fragmentation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 – </a:t>
            </a:r>
            <a:r>
              <a:rPr lang="nb-NO" dirty="0" err="1" smtClean="0"/>
              <a:t>groups</a:t>
            </a:r>
            <a:r>
              <a:rPr lang="nb-NO" dirty="0" smtClean="0"/>
              <a:t> </a:t>
            </a:r>
            <a:r>
              <a:rPr lang="nb-NO" dirty="0" err="1" smtClean="0"/>
              <a:t>established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 </a:t>
            </a:r>
            <a:r>
              <a:rPr lang="nb-NO" dirty="0" err="1" smtClean="0"/>
              <a:t>arising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endParaRPr lang="nb-NO" dirty="0" smtClean="0"/>
          </a:p>
          <a:p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r>
              <a:rPr lang="nb-NO" dirty="0" smtClean="0"/>
              <a:t> </a:t>
            </a:r>
            <a:r>
              <a:rPr lang="nb-NO" dirty="0" err="1" smtClean="0"/>
              <a:t>members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 not </a:t>
            </a:r>
            <a:r>
              <a:rPr lang="nb-NO" dirty="0" err="1" smtClean="0"/>
              <a:t>actively</a:t>
            </a:r>
            <a:r>
              <a:rPr lang="nb-NO" dirty="0" smtClean="0"/>
              <a:t> </a:t>
            </a:r>
            <a:r>
              <a:rPr lang="nb-NO" dirty="0" err="1" smtClean="0"/>
              <a:t>participate</a:t>
            </a:r>
            <a:endParaRPr lang="nb-NO" dirty="0" smtClean="0"/>
          </a:p>
          <a:p>
            <a:r>
              <a:rPr lang="nb-NO" dirty="0" smtClean="0"/>
              <a:t>Groups more </a:t>
            </a:r>
            <a:r>
              <a:rPr lang="nb-NO" dirty="0" err="1" smtClean="0"/>
              <a:t>stremalined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/ </a:t>
            </a:r>
            <a:r>
              <a:rPr lang="nb-NO" dirty="0" err="1" smtClean="0"/>
              <a:t>production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pPr>
                <a:defRPr/>
              </a:pPr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225136" cy="1143000"/>
          </a:xfrm>
        </p:spPr>
        <p:txBody>
          <a:bodyPr/>
          <a:lstStyle/>
          <a:p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772816"/>
            <a:ext cx="88569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198950" y="260648"/>
            <a:ext cx="9793225" cy="1143000"/>
          </a:xfrm>
        </p:spPr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groups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Environmental</a:t>
            </a:r>
            <a:r>
              <a:rPr lang="nb-NO" dirty="0" smtClean="0"/>
              <a:t> </a:t>
            </a:r>
            <a:r>
              <a:rPr lang="nb-NO" dirty="0" err="1" smtClean="0"/>
              <a:t>Programme</a:t>
            </a:r>
            <a:r>
              <a:rPr lang="nb-NO" dirty="0" smtClean="0"/>
              <a:t> Management Group (EPMG)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</a:t>
            </a:r>
            <a:r>
              <a:rPr lang="nb-NO" dirty="0" err="1" smtClean="0"/>
              <a:t>Ensuring</a:t>
            </a:r>
            <a:r>
              <a:rPr lang="nb-NO" dirty="0" smtClean="0"/>
              <a:t> </a:t>
            </a:r>
            <a:r>
              <a:rPr lang="nb-NO" dirty="0" err="1" smtClean="0"/>
              <a:t>reporting</a:t>
            </a:r>
            <a:r>
              <a:rPr lang="nb-NO" dirty="0" smtClean="0"/>
              <a:t> to DGs /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orientation</a:t>
            </a:r>
            <a:endParaRPr lang="nb-NO" dirty="0" smtClean="0"/>
          </a:p>
          <a:p>
            <a:r>
              <a:rPr lang="nb-NO" dirty="0" smtClean="0"/>
              <a:t>European </a:t>
            </a:r>
            <a:r>
              <a:rPr lang="nb-NO" dirty="0" err="1" smtClean="0"/>
              <a:t>Aviation</a:t>
            </a:r>
            <a:r>
              <a:rPr lang="nb-NO" dirty="0" smtClean="0"/>
              <a:t> and </a:t>
            </a:r>
            <a:r>
              <a:rPr lang="nb-NO" dirty="0" err="1" smtClean="0"/>
              <a:t>Enviroment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Group (EAEG)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European CAEP </a:t>
            </a:r>
            <a:r>
              <a:rPr lang="nb-NO" dirty="0" err="1" smtClean="0"/>
              <a:t>coordination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</a:t>
            </a:r>
            <a:r>
              <a:rPr lang="nb-NO" dirty="0" err="1" smtClean="0"/>
              <a:t>Focused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production</a:t>
            </a:r>
            <a:r>
              <a:rPr lang="nb-NO" dirty="0" smtClean="0"/>
              <a:t> / </a:t>
            </a:r>
            <a:r>
              <a:rPr lang="nb-NO" dirty="0" err="1" smtClean="0"/>
              <a:t>active</a:t>
            </a:r>
            <a:r>
              <a:rPr lang="nb-NO" dirty="0" smtClean="0"/>
              <a:t> </a:t>
            </a:r>
            <a:r>
              <a:rPr lang="nb-NO" dirty="0" err="1" smtClean="0"/>
              <a:t>participation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open</a:t>
            </a:r>
            <a:r>
              <a:rPr lang="nb-NO" dirty="0" smtClean="0"/>
              <a:t> to "Non-CAEP </a:t>
            </a:r>
            <a:r>
              <a:rPr lang="nb-NO" dirty="0" err="1" smtClean="0"/>
              <a:t>members</a:t>
            </a:r>
            <a:r>
              <a:rPr lang="nb-NO" dirty="0" smtClean="0"/>
              <a:t>" (</a:t>
            </a:r>
            <a:r>
              <a:rPr lang="nb-NO" dirty="0" err="1" smtClean="0"/>
              <a:t>transparency</a:t>
            </a:r>
            <a:r>
              <a:rPr lang="nb-NO" dirty="0" smtClean="0"/>
              <a:t>)</a:t>
            </a:r>
          </a:p>
          <a:p>
            <a:r>
              <a:rPr lang="nb-NO" dirty="0" smtClean="0"/>
              <a:t>ECAC </a:t>
            </a:r>
            <a:r>
              <a:rPr lang="nb-NO" dirty="0" err="1"/>
              <a:t>E</a:t>
            </a:r>
            <a:r>
              <a:rPr lang="nb-NO" dirty="0" err="1" smtClean="0"/>
              <a:t>nvironmental</a:t>
            </a:r>
            <a:r>
              <a:rPr lang="nb-NO" dirty="0" smtClean="0"/>
              <a:t> Forum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broad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stakeholders and </a:t>
            </a:r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Information </a:t>
            </a:r>
            <a:r>
              <a:rPr lang="nb-NO" dirty="0" err="1" smtClean="0"/>
              <a:t>sharing</a:t>
            </a:r>
            <a:r>
              <a:rPr lang="nb-NO" dirty="0" smtClean="0"/>
              <a:t> and best </a:t>
            </a:r>
            <a:r>
              <a:rPr lang="nb-NO" dirty="0" err="1" smtClean="0"/>
              <a:t>practices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pPr>
                <a:defRPr/>
              </a:pPr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8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468052"/>
          </a:xfrm>
        </p:spPr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groups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nb-NO" smtClean="0"/>
              <a:pPr>
                <a:defRPr/>
              </a:pPr>
              <a:t>25. mai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950" y="1556792"/>
            <a:ext cx="9009457" cy="39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assessment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Grateful for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, </a:t>
            </a:r>
            <a:r>
              <a:rPr lang="nb-NO" dirty="0" err="1" smtClean="0"/>
              <a:t>needed</a:t>
            </a:r>
            <a:r>
              <a:rPr lang="nb-NO" dirty="0" smtClean="0"/>
              <a:t> to be done</a:t>
            </a:r>
          </a:p>
          <a:p>
            <a:r>
              <a:rPr lang="nb-NO" dirty="0" smtClean="0"/>
              <a:t>CAEP </a:t>
            </a:r>
            <a:r>
              <a:rPr lang="nb-NO" dirty="0" err="1" smtClean="0"/>
              <a:t>transparency</a:t>
            </a:r>
            <a:r>
              <a:rPr lang="nb-NO" dirty="0" smtClean="0"/>
              <a:t> </a:t>
            </a:r>
            <a:r>
              <a:rPr lang="nb-NO" dirty="0" err="1" smtClean="0"/>
              <a:t>issue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for </a:t>
            </a:r>
            <a:r>
              <a:rPr lang="nb-NO" dirty="0" err="1" smtClean="0"/>
              <a:t>well-functioning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EAEG</a:t>
            </a:r>
          </a:p>
          <a:p>
            <a:r>
              <a:rPr lang="nb-NO" dirty="0" err="1" smtClean="0"/>
              <a:t>Need</a:t>
            </a:r>
            <a:r>
              <a:rPr lang="nb-NO" dirty="0" smtClean="0"/>
              <a:t> for a </a:t>
            </a:r>
            <a:r>
              <a:rPr lang="nb-NO" dirty="0" err="1" smtClean="0"/>
              <a:t>subgroup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EAEG </a:t>
            </a:r>
            <a:r>
              <a:rPr lang="nb-NO" dirty="0" err="1" smtClean="0"/>
              <a:t>on</a:t>
            </a:r>
            <a:r>
              <a:rPr lang="nb-NO" dirty="0" smtClean="0"/>
              <a:t> MBM?</a:t>
            </a:r>
          </a:p>
          <a:p>
            <a:r>
              <a:rPr lang="nb-NO" dirty="0" err="1" smtClean="0"/>
              <a:t>Involvement</a:t>
            </a:r>
            <a:r>
              <a:rPr lang="nb-NO" dirty="0" smtClean="0"/>
              <a:t> and </a:t>
            </a:r>
            <a:r>
              <a:rPr lang="nb-NO" dirty="0" err="1" smtClean="0"/>
              <a:t>expertise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Commission, EASA, and </a:t>
            </a:r>
            <a:r>
              <a:rPr lang="nb-NO" dirty="0" err="1" smtClean="0"/>
              <a:t>Eurocontrol</a:t>
            </a:r>
            <a:r>
              <a:rPr lang="nb-NO" dirty="0" smtClean="0"/>
              <a:t> </a:t>
            </a:r>
            <a:r>
              <a:rPr lang="nb-NO" dirty="0" err="1" smtClean="0"/>
              <a:t>needed</a:t>
            </a:r>
            <a:r>
              <a:rPr lang="nb-NO" dirty="0" smtClean="0"/>
              <a:t> in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Forum and </a:t>
            </a:r>
            <a:r>
              <a:rPr lang="nb-NO" dirty="0" err="1" smtClean="0"/>
              <a:t>the</a:t>
            </a:r>
            <a:r>
              <a:rPr lang="nb-NO" dirty="0" smtClean="0"/>
              <a:t> EAEG</a:t>
            </a:r>
          </a:p>
          <a:p>
            <a:r>
              <a:rPr lang="nb-NO" dirty="0" smtClean="0"/>
              <a:t>MBM: </a:t>
            </a:r>
            <a:r>
              <a:rPr lang="nb-NO" dirty="0" err="1" smtClean="0"/>
              <a:t>Written</a:t>
            </a:r>
            <a:r>
              <a:rPr lang="nb-NO" dirty="0" smtClean="0"/>
              <a:t> </a:t>
            </a:r>
            <a:r>
              <a:rPr lang="nb-NO" dirty="0" err="1" smtClean="0"/>
              <a:t>consultations</a:t>
            </a:r>
            <a:r>
              <a:rPr lang="nb-NO" dirty="0" smtClean="0"/>
              <a:t> </a:t>
            </a:r>
            <a:r>
              <a:rPr lang="nb-NO" dirty="0" err="1" smtClean="0"/>
              <a:t>proved</a:t>
            </a:r>
            <a:r>
              <a:rPr lang="nb-NO" dirty="0" smtClean="0"/>
              <a:t>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effective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lead-up to </a:t>
            </a:r>
            <a:r>
              <a:rPr lang="nb-NO" dirty="0" err="1" smtClean="0"/>
              <a:t>the</a:t>
            </a:r>
            <a:r>
              <a:rPr lang="nb-NO" dirty="0" smtClean="0"/>
              <a:t> 39th ICAO Assembly, </a:t>
            </a:r>
            <a:r>
              <a:rPr lang="nb-NO" dirty="0" err="1" smtClean="0"/>
              <a:t>could</a:t>
            </a:r>
            <a:r>
              <a:rPr lang="nb-NO" dirty="0" smtClean="0"/>
              <a:t> be </a:t>
            </a:r>
            <a:r>
              <a:rPr lang="nb-NO" dirty="0" err="1" smtClean="0"/>
              <a:t>repeated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later </a:t>
            </a:r>
            <a:r>
              <a:rPr lang="nb-NO" dirty="0" err="1" smtClean="0"/>
              <a:t>occasions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1836A8-35D4-4791-A33C-65144FEA4F2B}" type="datetime4">
              <a:rPr lang="en-GB" smtClean="0"/>
              <a:pPr>
                <a:defRPr/>
              </a:pPr>
              <a:t>25 May 2018</a:t>
            </a:fld>
            <a:endParaRPr lang="en-GB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-pptmal_16-9_Engelsk">
  <a:themeElements>
    <a:clrScheme name="DSS - SD">
      <a:dk1>
        <a:sysClr val="windowText" lastClr="000000"/>
      </a:dk1>
      <a:lt1>
        <a:sysClr val="window" lastClr="FFFFFF"/>
      </a:lt1>
      <a:dk2>
        <a:srgbClr val="7AB800"/>
      </a:dk2>
      <a:lt2>
        <a:srgbClr val="EAE8E5"/>
      </a:lt2>
      <a:accent1>
        <a:srgbClr val="7AB800"/>
      </a:accent1>
      <a:accent2>
        <a:srgbClr val="64A0C8"/>
      </a:accent2>
      <a:accent3>
        <a:srgbClr val="8D817B"/>
      </a:accent3>
      <a:accent4>
        <a:srgbClr val="B6BF00"/>
      </a:accent4>
      <a:accent5>
        <a:srgbClr val="3F9C35"/>
      </a:accent5>
      <a:accent6>
        <a:srgbClr val="EADF00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B86AF443-976C-4B10-923C-512866249448}" vid="{8F0D97F1-3910-49C7-84C7-1A52265792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SD-pptmal_16-9_Engelsk</Template>
  <TotalTime>425</TotalTime>
  <Words>239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SD-pptmal_16-9_Engelsk</vt:lpstr>
      <vt:lpstr>PowerPoint-presentasjon</vt:lpstr>
      <vt:lpstr>ECAC Process</vt:lpstr>
      <vt:lpstr>Why reorganize?</vt:lpstr>
      <vt:lpstr>Current group structure</vt:lpstr>
      <vt:lpstr>New groups</vt:lpstr>
      <vt:lpstr>New groups structure</vt:lpstr>
      <vt:lpstr>Our assessment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Koefoed Karl</dc:creator>
  <cp:lastModifiedBy>Risa, Hanne</cp:lastModifiedBy>
  <cp:revision>67</cp:revision>
  <cp:lastPrinted>2012-11-19T14:02:56Z</cp:lastPrinted>
  <dcterms:created xsi:type="dcterms:W3CDTF">2016-11-08T11:42:04Z</dcterms:created>
  <dcterms:modified xsi:type="dcterms:W3CDTF">2018-05-25T12:45:08Z</dcterms:modified>
</cp:coreProperties>
</file>