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52E77063-1F6D-4605-9F95-68FA0CCDF074}" type="datetimeFigureOut">
              <a:rPr lang="sv-SE" smtClean="0"/>
              <a:t>2018-05-25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2E77063-1F6D-4605-9F95-68FA0CCDF074}" type="datetimeFigureOut">
              <a:rPr lang="sv-SE" smtClean="0"/>
              <a:t>2018-05-25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2E77063-1F6D-4605-9F95-68FA0CCDF074}" type="datetimeFigureOut">
              <a:rPr lang="sv-SE" smtClean="0"/>
              <a:t>2018-05-25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2E77063-1F6D-4605-9F95-68FA0CCDF074}" type="datetimeFigureOut">
              <a:rPr lang="sv-SE" smtClean="0"/>
              <a:t>2018-05-25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52E77063-1F6D-4605-9F95-68FA0CCDF074}" type="datetimeFigureOut">
              <a:rPr lang="sv-SE" smtClean="0"/>
              <a:t>2018-05-25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52E77063-1F6D-4605-9F95-68FA0CCDF074}" type="datetimeFigureOut">
              <a:rPr lang="sv-SE" smtClean="0"/>
              <a:t>2018-05-25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52E77063-1F6D-4605-9F95-68FA0CCDF074}" type="datetimeFigureOut">
              <a:rPr lang="sv-SE" smtClean="0"/>
              <a:t>2018-05-25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52E77063-1F6D-4605-9F95-68FA0CCDF074}" type="datetimeFigureOut">
              <a:rPr lang="sv-SE" smtClean="0"/>
              <a:t>2018-05-25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2E77063-1F6D-4605-9F95-68FA0CCDF074}" type="datetimeFigureOut">
              <a:rPr lang="sv-SE" smtClean="0"/>
              <a:t>2018-05-25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2E77063-1F6D-4605-9F95-68FA0CCDF074}" type="datetimeFigureOut">
              <a:rPr lang="sv-SE" smtClean="0"/>
              <a:t>2018-05-25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2E77063-1F6D-4605-9F95-68FA0CCDF074}" type="datetimeFigureOut">
              <a:rPr lang="sv-SE" smtClean="0"/>
              <a:t>2018-05-25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FD8CBF9-5668-4780-AF53-CCA49E82B296}"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E77063-1F6D-4605-9F95-68FA0CCDF074}" type="datetimeFigureOut">
              <a:rPr lang="sv-SE" smtClean="0"/>
              <a:t>2018-05-25</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8CBF9-5668-4780-AF53-CCA49E82B296}"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ICAO CORSIA</a:t>
            </a:r>
            <a:endParaRPr lang="sv-SE" dirty="0"/>
          </a:p>
        </p:txBody>
      </p:sp>
      <p:sp>
        <p:nvSpPr>
          <p:cNvPr id="3" name="Underrubrik 2"/>
          <p:cNvSpPr>
            <a:spLocks noGrp="1"/>
          </p:cNvSpPr>
          <p:nvPr>
            <p:ph type="subTitle" idx="1"/>
          </p:nvPr>
        </p:nvSpPr>
        <p:spPr/>
        <p:txBody>
          <a:bodyPr/>
          <a:lstStyle/>
          <a:p>
            <a:endParaRPr lang="sv-S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CORSIA </a:t>
            </a:r>
            <a:r>
              <a:rPr lang="sv-SE" dirty="0" err="1" smtClean="0"/>
              <a:t>Package</a:t>
            </a:r>
            <a:endParaRPr lang="sv-SE" dirty="0"/>
          </a:p>
        </p:txBody>
      </p:sp>
      <p:pic>
        <p:nvPicPr>
          <p:cNvPr id="4" name="Platshållare för innehåll 3" descr="corsiapaket.PNG"/>
          <p:cNvPicPr>
            <a:picLocks noGrp="1" noChangeAspect="1"/>
          </p:cNvPicPr>
          <p:nvPr>
            <p:ph idx="1"/>
          </p:nvPr>
        </p:nvPicPr>
        <p:blipFill>
          <a:blip r:embed="rId2" cstate="print"/>
          <a:stretch>
            <a:fillRect/>
          </a:stretch>
        </p:blipFill>
        <p:spPr>
          <a:xfrm>
            <a:off x="9977" y="1844824"/>
            <a:ext cx="9134023" cy="43204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CAEP </a:t>
            </a:r>
            <a:r>
              <a:rPr lang="sv-SE" dirty="0" err="1" smtClean="0"/>
              <a:t>Approval</a:t>
            </a:r>
            <a:endParaRPr lang="sv-SE" dirty="0"/>
          </a:p>
        </p:txBody>
      </p:sp>
      <p:sp>
        <p:nvSpPr>
          <p:cNvPr id="3" name="Platshållare för innehåll 2"/>
          <p:cNvSpPr>
            <a:spLocks noGrp="1"/>
          </p:cNvSpPr>
          <p:nvPr>
            <p:ph idx="1"/>
          </p:nvPr>
        </p:nvSpPr>
        <p:spPr/>
        <p:txBody>
          <a:bodyPr/>
          <a:lstStyle/>
          <a:p>
            <a:pPr lvl="0"/>
            <a:r>
              <a:rPr lang="en-GB" dirty="0"/>
              <a:t>CAEP approved the CORSIA package at SG/2 in September </a:t>
            </a:r>
            <a:r>
              <a:rPr lang="en-GB" dirty="0" smtClean="0"/>
              <a:t>2017</a:t>
            </a:r>
            <a:endParaRPr lang="sv-SE" dirty="0"/>
          </a:p>
          <a:p>
            <a:r>
              <a:rPr lang="en-GB" dirty="0"/>
              <a:t> </a:t>
            </a:r>
            <a:r>
              <a:rPr lang="en-GB" dirty="0" smtClean="0"/>
              <a:t>Main </a:t>
            </a:r>
            <a:r>
              <a:rPr lang="en-GB" dirty="0"/>
              <a:t>discussion: thresholds for alternative fuels and amortization period for alternative fuels. (10% and 25 years</a:t>
            </a:r>
            <a:r>
              <a:rPr lang="en-GB" dirty="0" smtClean="0"/>
              <a:t>).</a:t>
            </a:r>
          </a:p>
          <a:p>
            <a:r>
              <a:rPr lang="en-GB" dirty="0" smtClean="0"/>
              <a:t>Where to put the EUC-criteria</a:t>
            </a:r>
            <a:endParaRPr lang="sv-SE" dirty="0"/>
          </a:p>
          <a:p>
            <a:endParaRPr lang="sv-S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ICAO Council Adoption</a:t>
            </a:r>
            <a:endParaRPr lang="sv-SE" dirty="0"/>
          </a:p>
        </p:txBody>
      </p:sp>
      <p:sp>
        <p:nvSpPr>
          <p:cNvPr id="3" name="Platshållare för innehåll 2"/>
          <p:cNvSpPr>
            <a:spLocks noGrp="1"/>
          </p:cNvSpPr>
          <p:nvPr>
            <p:ph idx="1"/>
          </p:nvPr>
        </p:nvSpPr>
        <p:spPr/>
        <p:txBody>
          <a:bodyPr>
            <a:normAutofit/>
          </a:bodyPr>
          <a:lstStyle/>
          <a:p>
            <a:pPr lvl="0"/>
            <a:r>
              <a:rPr lang="en-GB" dirty="0"/>
              <a:t>ICAO Council adopted the CORSIA-package 10th of  November 2017:</a:t>
            </a:r>
            <a:endParaRPr lang="sv-SE" dirty="0"/>
          </a:p>
          <a:p>
            <a:r>
              <a:rPr lang="en-GB" dirty="0"/>
              <a:t> </a:t>
            </a:r>
            <a:r>
              <a:rPr lang="en-GB" dirty="0" smtClean="0"/>
              <a:t>Main </a:t>
            </a:r>
            <a:r>
              <a:rPr lang="en-GB" dirty="0"/>
              <a:t>discussion: where to put EUC-criteria in the package and the sustainability criteria for alternative fuels.</a:t>
            </a:r>
            <a:endParaRPr lang="sv-SE" dirty="0"/>
          </a:p>
          <a:p>
            <a:pPr>
              <a:buNone/>
            </a:pPr>
            <a:r>
              <a:rPr lang="en-GB" dirty="0" smtClean="0"/>
              <a:t>   </a:t>
            </a:r>
            <a:r>
              <a:rPr lang="en-GB" dirty="0"/>
              <a:t>Europeans </a:t>
            </a:r>
            <a:r>
              <a:rPr lang="en-GB" dirty="0" smtClean="0"/>
              <a:t>had </a:t>
            </a:r>
            <a:r>
              <a:rPr lang="en-GB" dirty="0"/>
              <a:t>the most ambitious environmental positions </a:t>
            </a:r>
            <a:r>
              <a:rPr lang="en-GB" dirty="0" smtClean="0"/>
              <a:t>concerning CORSIA.....</a:t>
            </a:r>
            <a:endParaRPr lang="sv-SE" dirty="0"/>
          </a:p>
          <a:p>
            <a:endParaRPr lang="sv-S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EUC - </a:t>
            </a:r>
            <a:r>
              <a:rPr lang="sv-SE" dirty="0" err="1" smtClean="0"/>
              <a:t>Outcome</a:t>
            </a:r>
            <a:endParaRPr lang="sv-SE" dirty="0"/>
          </a:p>
        </p:txBody>
      </p:sp>
      <p:sp>
        <p:nvSpPr>
          <p:cNvPr id="3" name="Platshållare för innehåll 2"/>
          <p:cNvSpPr>
            <a:spLocks noGrp="1"/>
          </p:cNvSpPr>
          <p:nvPr>
            <p:ph idx="1"/>
          </p:nvPr>
        </p:nvSpPr>
        <p:spPr/>
        <p:txBody>
          <a:bodyPr>
            <a:normAutofit fontScale="70000" lnSpcReduction="20000"/>
          </a:bodyPr>
          <a:lstStyle/>
          <a:p>
            <a:r>
              <a:rPr lang="en-GB" dirty="0"/>
              <a:t>Compromise reached concerning EUC, the following text is now in the actual Annex IV of Annex 16:  </a:t>
            </a:r>
            <a:endParaRPr lang="sv-SE" dirty="0"/>
          </a:p>
          <a:p>
            <a:r>
              <a:rPr lang="en-US" dirty="0"/>
              <a:t>The CORSIA Eligible Emissions Units </a:t>
            </a:r>
            <a:r>
              <a:rPr lang="en-US" i="1" dirty="0">
                <a:solidFill>
                  <a:srgbClr val="FF0000"/>
                </a:solidFill>
              </a:rPr>
              <a:t>are determined by the Council</a:t>
            </a:r>
            <a:r>
              <a:rPr lang="en-US" dirty="0"/>
              <a:t>, upon recommendation of a technical advisory body established by the Council, and </a:t>
            </a:r>
            <a:r>
              <a:rPr lang="en-US" i="1" dirty="0">
                <a:solidFill>
                  <a:srgbClr val="FF0000"/>
                </a:solidFill>
              </a:rPr>
              <a:t>meet the CORSIA Emissions Unit Eligibility Criteria</a:t>
            </a:r>
            <a:r>
              <a:rPr lang="en-US" dirty="0"/>
              <a:t>. The CORSIA Emissions Unit Eligibility Criteria </a:t>
            </a:r>
            <a:r>
              <a:rPr lang="en-US" i="1" dirty="0">
                <a:solidFill>
                  <a:srgbClr val="FF0000"/>
                </a:solidFill>
              </a:rPr>
              <a:t>are approved and may </a:t>
            </a:r>
            <a:r>
              <a:rPr lang="en-US" b="1" i="1" dirty="0">
                <a:solidFill>
                  <a:srgbClr val="FF0000"/>
                </a:solidFill>
              </a:rPr>
              <a:t>only</a:t>
            </a:r>
            <a:r>
              <a:rPr lang="en-US" i="1" dirty="0">
                <a:solidFill>
                  <a:srgbClr val="FF0000"/>
                </a:solidFill>
              </a:rPr>
              <a:t> be amended by the Council, with the technical contribution of CAEP, taking into account relevant developments in the UNFCCC and the Paris Agreement</a:t>
            </a:r>
            <a:r>
              <a:rPr lang="en-US" dirty="0">
                <a:solidFill>
                  <a:srgbClr val="FF0000"/>
                </a:solidFill>
              </a:rPr>
              <a:t>.</a:t>
            </a:r>
            <a:r>
              <a:rPr lang="en-US" dirty="0"/>
              <a:t> The emissions units generated from mechanisms established under the UNFCCC and the Paris Agreement are eligible for use in CORSIA, provided that they align with decisions by the Council with the technical contribution of CAEP, including on avoiding double counting and on eligible vintage and timeframe</a:t>
            </a:r>
            <a:endParaRPr lang="sv-SE" dirty="0"/>
          </a:p>
          <a:p>
            <a:r>
              <a:rPr lang="en-US" dirty="0"/>
              <a:t> </a:t>
            </a:r>
            <a:endParaRPr lang="sv-SE" dirty="0"/>
          </a:p>
          <a:p>
            <a:endParaRPr lang="sv-S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Sustainability</a:t>
            </a:r>
            <a:r>
              <a:rPr lang="sv-SE" dirty="0" smtClean="0"/>
              <a:t> </a:t>
            </a:r>
            <a:r>
              <a:rPr lang="sv-SE" dirty="0" err="1" smtClean="0"/>
              <a:t>criteria</a:t>
            </a:r>
            <a:r>
              <a:rPr lang="sv-SE" dirty="0" smtClean="0"/>
              <a:t> - </a:t>
            </a:r>
            <a:r>
              <a:rPr lang="sv-SE" dirty="0" err="1" smtClean="0"/>
              <a:t>outcome</a:t>
            </a:r>
            <a:endParaRPr lang="sv-SE" dirty="0"/>
          </a:p>
        </p:txBody>
      </p:sp>
      <p:sp>
        <p:nvSpPr>
          <p:cNvPr id="3" name="Platshållare för innehåll 2"/>
          <p:cNvSpPr>
            <a:spLocks noGrp="1"/>
          </p:cNvSpPr>
          <p:nvPr>
            <p:ph idx="1"/>
          </p:nvPr>
        </p:nvSpPr>
        <p:spPr/>
        <p:txBody>
          <a:bodyPr>
            <a:normAutofit/>
          </a:bodyPr>
          <a:lstStyle/>
          <a:p>
            <a:pPr>
              <a:buNone/>
            </a:pPr>
            <a:r>
              <a:rPr lang="en-GB" sz="2400" dirty="0"/>
              <a:t>“CORSIA Sustainability Criteria for Sustainable Aviation Fuels” will include the criteria described in the table below</a:t>
            </a:r>
            <a:r>
              <a:rPr lang="en-GB" sz="2400" i="1" dirty="0" smtClean="0"/>
              <a:t>.</a:t>
            </a:r>
            <a:endParaRPr lang="sv-SE" sz="2400" dirty="0"/>
          </a:p>
          <a:p>
            <a:pPr>
              <a:buNone/>
            </a:pPr>
            <a:r>
              <a:rPr lang="en-GB" i="1" dirty="0"/>
              <a:t> </a:t>
            </a:r>
            <a:endParaRPr lang="sv-SE" dirty="0"/>
          </a:p>
          <a:p>
            <a:endParaRPr lang="sv-SE" dirty="0"/>
          </a:p>
        </p:txBody>
      </p:sp>
      <p:pic>
        <p:nvPicPr>
          <p:cNvPr id="4" name="Bildobjekt 3" descr="tabell suscrit1.PNG"/>
          <p:cNvPicPr>
            <a:picLocks noChangeAspect="1"/>
          </p:cNvPicPr>
          <p:nvPr/>
        </p:nvPicPr>
        <p:blipFill>
          <a:blip r:embed="rId2" cstate="print"/>
          <a:stretch>
            <a:fillRect/>
          </a:stretch>
        </p:blipFill>
        <p:spPr>
          <a:xfrm>
            <a:off x="0" y="2364163"/>
            <a:ext cx="9144000" cy="2129673"/>
          </a:xfrm>
          <a:prstGeom prst="rect">
            <a:avLst/>
          </a:prstGeom>
        </p:spPr>
      </p:pic>
      <p:pic>
        <p:nvPicPr>
          <p:cNvPr id="5" name="Bildobjekt 4" descr="tabell suscrit2.PNG"/>
          <p:cNvPicPr>
            <a:picLocks noChangeAspect="1"/>
          </p:cNvPicPr>
          <p:nvPr/>
        </p:nvPicPr>
        <p:blipFill>
          <a:blip r:embed="rId3" cstate="print"/>
          <a:stretch>
            <a:fillRect/>
          </a:stretch>
        </p:blipFill>
        <p:spPr>
          <a:xfrm>
            <a:off x="0" y="4437112"/>
            <a:ext cx="9144000" cy="218621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Sustainability</a:t>
            </a:r>
            <a:r>
              <a:rPr lang="sv-SE" dirty="0" smtClean="0"/>
              <a:t> </a:t>
            </a:r>
            <a:r>
              <a:rPr lang="sv-SE" dirty="0" err="1" smtClean="0"/>
              <a:t>criteria</a:t>
            </a:r>
            <a:r>
              <a:rPr lang="sv-SE" dirty="0" smtClean="0"/>
              <a:t> - </a:t>
            </a:r>
            <a:r>
              <a:rPr lang="sv-SE" dirty="0" err="1" smtClean="0"/>
              <a:t>outcome</a:t>
            </a:r>
            <a:endParaRPr lang="sv-SE" dirty="0"/>
          </a:p>
        </p:txBody>
      </p:sp>
      <p:sp>
        <p:nvSpPr>
          <p:cNvPr id="3" name="Platshållare för innehåll 2"/>
          <p:cNvSpPr>
            <a:spLocks noGrp="1"/>
          </p:cNvSpPr>
          <p:nvPr>
            <p:ph idx="1"/>
          </p:nvPr>
        </p:nvSpPr>
        <p:spPr/>
        <p:txBody>
          <a:bodyPr>
            <a:normAutofit fontScale="70000" lnSpcReduction="20000"/>
          </a:bodyPr>
          <a:lstStyle/>
          <a:p>
            <a:pPr lvl="0"/>
            <a:r>
              <a:rPr lang="en-GB" i="1" dirty="0"/>
              <a:t>Compliance with Themes 1 and 2 is granted on the basis of independent attestation by CORSIA approved Sustainability Certification Schemes;</a:t>
            </a:r>
            <a:endParaRPr lang="sv-SE" dirty="0"/>
          </a:p>
          <a:p>
            <a:r>
              <a:rPr lang="en-GB" i="1" dirty="0"/>
              <a:t> </a:t>
            </a:r>
            <a:endParaRPr lang="sv-SE" dirty="0"/>
          </a:p>
          <a:p>
            <a:pPr lvl="0"/>
            <a:r>
              <a:rPr lang="en-GB" i="1" dirty="0"/>
              <a:t>Work on </a:t>
            </a:r>
            <a:r>
              <a:rPr lang="en-GB" i="1" dirty="0">
                <a:solidFill>
                  <a:srgbClr val="FF0000"/>
                </a:solidFill>
              </a:rPr>
              <a:t>other themes such as Water; Soil; Air; Conservation; Waste and Chemicals; Human and labour rights; Land use rights and land use; Water use rights; Local and social development; and Food security, and related criteria</a:t>
            </a:r>
            <a:r>
              <a:rPr lang="en-GB" i="1" dirty="0"/>
              <a:t>, and on the application of these criteria, is ongoing under the Committee on Aviation Environmental Protection (CAEP) and will be subject to approval by the Council by the end of the pilot phase; </a:t>
            </a:r>
            <a:endParaRPr lang="sv-SE" dirty="0"/>
          </a:p>
          <a:p>
            <a:pPr lvl="0"/>
            <a:r>
              <a:rPr lang="en-GB" i="1" dirty="0"/>
              <a:t>CORSIA Sustainability Criteria for Sustainable Aviation Fuels does not set a precedent  for, or prejudge the outcome of negotiations in other </a:t>
            </a:r>
            <a:r>
              <a:rPr lang="en-GB" i="1" dirty="0" err="1"/>
              <a:t>fora</a:t>
            </a:r>
            <a:r>
              <a:rPr lang="en-GB" i="1" dirty="0"/>
              <a:t>.</a:t>
            </a:r>
            <a:endParaRPr lang="sv-SE" dirty="0"/>
          </a:p>
          <a:p>
            <a:endParaRPr lang="sv-S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What</a:t>
            </a:r>
            <a:r>
              <a:rPr lang="sv-SE" dirty="0" smtClean="0"/>
              <a:t> </a:t>
            </a:r>
            <a:r>
              <a:rPr lang="sv-SE" dirty="0" err="1" smtClean="0"/>
              <a:t>happens</a:t>
            </a:r>
            <a:r>
              <a:rPr lang="sv-SE" dirty="0" smtClean="0"/>
              <a:t> </a:t>
            </a:r>
            <a:r>
              <a:rPr lang="sv-SE" dirty="0" err="1" smtClean="0"/>
              <a:t>now</a:t>
            </a:r>
            <a:r>
              <a:rPr lang="sv-SE" dirty="0" smtClean="0"/>
              <a:t>?</a:t>
            </a:r>
            <a:endParaRPr lang="sv-SE" dirty="0"/>
          </a:p>
        </p:txBody>
      </p:sp>
      <p:sp>
        <p:nvSpPr>
          <p:cNvPr id="3" name="Platshållare för innehåll 2"/>
          <p:cNvSpPr>
            <a:spLocks noGrp="1"/>
          </p:cNvSpPr>
          <p:nvPr>
            <p:ph idx="1"/>
          </p:nvPr>
        </p:nvSpPr>
        <p:spPr/>
        <p:txBody>
          <a:bodyPr>
            <a:normAutofit fontScale="92500"/>
          </a:bodyPr>
          <a:lstStyle/>
          <a:p>
            <a:r>
              <a:rPr lang="en-GB" dirty="0"/>
              <a:t>State Letter Consultation </a:t>
            </a:r>
            <a:r>
              <a:rPr lang="en-GB" smtClean="0"/>
              <a:t>process </a:t>
            </a:r>
            <a:endParaRPr lang="en-GB" dirty="0" smtClean="0"/>
          </a:p>
          <a:p>
            <a:r>
              <a:rPr lang="en-GB" dirty="0" smtClean="0"/>
              <a:t>The </a:t>
            </a:r>
            <a:r>
              <a:rPr lang="en-GB" dirty="0"/>
              <a:t>final version of the CORSIA package will hopefully be decided by the ICAO Council in June </a:t>
            </a:r>
            <a:r>
              <a:rPr lang="en-GB" dirty="0" smtClean="0"/>
              <a:t>2018</a:t>
            </a:r>
          </a:p>
          <a:p>
            <a:r>
              <a:rPr lang="en-GB" dirty="0"/>
              <a:t>Starting from 1 January 2019 all Aircraft Operators flying on international flights will have to start monitoring their fuel and emissions in order to establish the baseline which will be based on the average of year 2019 and 2020</a:t>
            </a:r>
            <a:endParaRPr lang="sv-SE" dirty="0"/>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281</Words>
  <Application>Microsoft Office PowerPoint</Application>
  <PresentationFormat>Skjermfremvisning (4:3)</PresentationFormat>
  <Paragraphs>26</Paragraphs>
  <Slides>8</Slides>
  <Notes>0</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8</vt:i4>
      </vt:variant>
    </vt:vector>
  </HeadingPairs>
  <TitlesOfParts>
    <vt:vector size="11" baseType="lpstr">
      <vt:lpstr>Arial</vt:lpstr>
      <vt:lpstr>Calibri</vt:lpstr>
      <vt:lpstr>Office-tema</vt:lpstr>
      <vt:lpstr>ICAO CORSIA</vt:lpstr>
      <vt:lpstr>CORSIA Package</vt:lpstr>
      <vt:lpstr>CAEP Approval</vt:lpstr>
      <vt:lpstr>ICAO Council Adoption</vt:lpstr>
      <vt:lpstr>EUC - Outcome</vt:lpstr>
      <vt:lpstr>Sustainability criteria - outcome</vt:lpstr>
      <vt:lpstr>Sustainability criteria - outcome</vt:lpstr>
      <vt:lpstr>What happens now?</vt:lpstr>
    </vt:vector>
  </TitlesOfParts>
  <Company>Transportstyrelsen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ICAO CORSIA</dc:title>
  <dc:creator>maha13</dc:creator>
  <cp:lastModifiedBy>Risa, Hanne</cp:lastModifiedBy>
  <cp:revision>9</cp:revision>
  <dcterms:created xsi:type="dcterms:W3CDTF">2017-11-22T06:17:47Z</dcterms:created>
  <dcterms:modified xsi:type="dcterms:W3CDTF">2018-05-25T12:39:47Z</dcterms:modified>
</cp:coreProperties>
</file>