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83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4" r:id="rId20"/>
    <p:sldId id="282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9680FABF-F201-4096-B514-9CCA99382C9B}">
          <p14:sldIdLst>
            <p14:sldId id="283"/>
            <p14:sldId id="256"/>
          </p14:sldIdLst>
        </p14:section>
        <p14:section name="Introduksjon" id="{711B2999-532F-41C2-80C5-BAC70B346AA2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  <p14:section name="Ut og fly" id="{D6C5135F-D1DD-4ECB-B754-F41724FB3C78}">
          <p14:sldIdLst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84"/>
          </p14:sldIdLst>
        </p14:section>
        <p14:section name="Quiz" id="{631A0CBE-000F-468D-BC0B-3F411C8BC0DC}">
          <p14:sldIdLst>
            <p14:sldId id="282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0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0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48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29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5393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8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82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5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8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4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9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4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7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ktangel 7"/>
          <p:cNvSpPr/>
          <p:nvPr userDrawn="1"/>
        </p:nvSpPr>
        <p:spPr>
          <a:xfrm>
            <a:off x="9525" y="5419725"/>
            <a:ext cx="12192000" cy="1438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9904412" y="5638800"/>
            <a:ext cx="195421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Logo  her </a:t>
            </a:r>
          </a:p>
        </p:txBody>
      </p:sp>
    </p:spTree>
    <p:extLst>
      <p:ext uri="{BB962C8B-B14F-4D97-AF65-F5344CB8AC3E}">
        <p14:creationId xmlns:p14="http://schemas.microsoft.com/office/powerpoint/2010/main" val="31066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57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no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luftfartstilsynet.no/allmenfly-og-luftsport/good-aviation-practice/vinterflygin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4212" y="428624"/>
            <a:ext cx="8001000" cy="990601"/>
          </a:xfrm>
        </p:spPr>
        <p:txBody>
          <a:bodyPr/>
          <a:lstStyle/>
          <a:p>
            <a:r>
              <a:rPr lang="nb-NO">
                <a:solidFill>
                  <a:srgbClr val="FF0000"/>
                </a:solidFill>
              </a:rPr>
              <a:t>Bruk av dette kurset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4212" y="1333500"/>
            <a:ext cx="6400800" cy="4952999"/>
          </a:xfrm>
        </p:spPr>
        <p:txBody>
          <a:bodyPr>
            <a:normAutofit/>
          </a:bodyPr>
          <a:lstStyle/>
          <a:p>
            <a:r>
              <a:rPr lang="nb-NO"/>
              <a:t>Denne malen er utarbeidet i prosjekt for allmennflyging og luftsport. Dette er et samarbeid mellom AOPA, EAA573, Norges Luftsportforbund og Luftfartstilsynet. Innholdet kan benyttes fritt i tråd med lisensen </a:t>
            </a:r>
            <a:r>
              <a:rPr lang="nb-NO">
                <a:hlinkClick r:id="rId3"/>
              </a:rPr>
              <a:t>«Creative Commons Navngivelse 4.0 Internasjonal Offentlige Lisens»</a:t>
            </a:r>
            <a:endParaRPr lang="nb-NO"/>
          </a:p>
          <a:p>
            <a:endParaRPr lang="nb-NO"/>
          </a:p>
          <a:p>
            <a:r>
              <a:rPr lang="nb-NO"/>
              <a:t>Disse slidene er utarbeidet med bakgrunn i </a:t>
            </a:r>
            <a:r>
              <a:rPr lang="nb-NO">
                <a:hlinkClick r:id="rId4"/>
              </a:rPr>
              <a:t>veilederen for vinterflyging</a:t>
            </a:r>
            <a:endParaRPr lang="nb-NO"/>
          </a:p>
          <a:p>
            <a:r>
              <a:rPr lang="nb-NO"/>
              <a:t>Her kan du se fullt innhold.</a:t>
            </a:r>
          </a:p>
          <a:p>
            <a:endParaRPr lang="nb-NO"/>
          </a:p>
          <a:p>
            <a:endParaRPr lang="nb-NO" dirty="0"/>
          </a:p>
        </p:txBody>
      </p:sp>
      <p:sp>
        <p:nvSpPr>
          <p:cNvPr id="4" name="Undertittel 2"/>
          <p:cNvSpPr txBox="1">
            <a:spLocks/>
          </p:cNvSpPr>
          <p:nvPr/>
        </p:nvSpPr>
        <p:spPr>
          <a:xfrm>
            <a:off x="7238918" y="2714625"/>
            <a:ext cx="4735513" cy="166687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Gjør det til ditt innhold</a:t>
            </a:r>
          </a:p>
          <a:p>
            <a:r>
              <a:rPr lang="nb-NO" dirty="0"/>
              <a:t>Dersom du trykker på «lysbildemal» kan du nede i høyre hjørne sette inn egen logo.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937" y="4499018"/>
            <a:ext cx="4727494" cy="91118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956" y="5508668"/>
            <a:ext cx="4727494" cy="1099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195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 fontScale="90000"/>
          </a:bodyPr>
          <a:lstStyle/>
          <a:p>
            <a:r>
              <a:rPr lang="nb-NO" dirty="0"/>
              <a:t>Daglig inspeksjon av luftfartøyet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Merking av luftfartøyet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motorvarmer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Fjerning av snø og 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Drenering av tanker</a:t>
            </a: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-139" r="21853" b="139"/>
          <a:stretch/>
        </p:blipFill>
        <p:spPr>
          <a:xfrm>
            <a:off x="0" y="0"/>
            <a:ext cx="422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Start av motor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Hva sier håndboken (AFM)?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Batteriets kapasitet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Håndstart</a:t>
            </a: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thy\AppData\Local\Temp\SNAGHTML6bce55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9" y="4310063"/>
            <a:ext cx="43148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Bakkeoperasjoner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Rene ruter og fri sikt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bremser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Glatte overflater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369"/>
          <a:stretch/>
        </p:blipFill>
        <p:spPr>
          <a:xfrm>
            <a:off x="0" y="0"/>
            <a:ext cx="422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Avgang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Sjekk av rullebanen før avgang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Økt avgangsdistanse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Spor og humper på banen</a:t>
            </a:r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4360862" y="5629274"/>
            <a:ext cx="5554664" cy="101917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b="1" dirty="0">
                <a:solidFill>
                  <a:schemeClr val="bg1"/>
                </a:solidFill>
              </a:rPr>
              <a:t>Det er viktig at du sjekker hele rullebaneflaten som skal benyttes. </a:t>
            </a:r>
            <a:br>
              <a:rPr lang="nb-NO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Kanskje er forholdene så dårlige at du likevel ikke kan ta av?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thy\AppData\Local\Temp\SNAGHTML6c49c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4" y="3286125"/>
            <a:ext cx="4397067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0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navigasjon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Mer krevende forhold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Vanskelig å se objekter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«</a:t>
            </a:r>
            <a:r>
              <a:rPr lang="nb-NO" sz="2000" dirty="0" err="1">
                <a:solidFill>
                  <a:schemeClr val="tx1"/>
                </a:solidFill>
              </a:rPr>
              <a:t>whiteout</a:t>
            </a:r>
            <a:r>
              <a:rPr lang="nb-NO" sz="2000" dirty="0">
                <a:solidFill>
                  <a:schemeClr val="tx1"/>
                </a:solidFill>
              </a:rPr>
              <a:t>» mellom snødekt mark og skyer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r="34480"/>
          <a:stretch/>
        </p:blipFill>
        <p:spPr>
          <a:xfrm>
            <a:off x="0" y="0"/>
            <a:ext cx="443865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2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Flyging under isingsforhold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Været og ising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Hva er effekten av is på flyet?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Hva gjør du om du havner i isingsforhold?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Forskjellig typer 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4" r="6117"/>
          <a:stretch/>
        </p:blipFill>
        <p:spPr>
          <a:xfrm>
            <a:off x="0" y="0"/>
            <a:ext cx="4200526" cy="69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Nødlanding i terrenget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Hva er best alternativ om vinteren?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Visuelle referanser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Hva gjør du etter en nødlanding?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l="42191" r="18091"/>
          <a:stretch/>
        </p:blipFill>
        <p:spPr>
          <a:xfrm>
            <a:off x="0" y="0"/>
            <a:ext cx="4200525" cy="69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landing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forgasservarme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Bedømme høyde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Rullebaneforhold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4" r="19638"/>
          <a:stretch/>
        </p:blipFill>
        <p:spPr>
          <a:xfrm>
            <a:off x="-1" y="-1"/>
            <a:ext cx="4086225" cy="69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Parkering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Valg av parkeringsplass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beskyttelse mot snø og 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hjulklosser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2" r="18148"/>
          <a:stretch/>
        </p:blipFill>
        <p:spPr>
          <a:xfrm>
            <a:off x="0" y="0"/>
            <a:ext cx="4000501" cy="6976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6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>
            <a:normAutofit/>
          </a:bodyPr>
          <a:lstStyle/>
          <a:p>
            <a:r>
              <a:rPr lang="nb-NO" dirty="0"/>
              <a:t>Lokale prosedyrer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Fyll inn forskjellige tema her….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rcRect l="33873" r="33873"/>
          <a:stretch/>
        </p:blipFill>
        <p:spPr>
          <a:xfrm>
            <a:off x="0" y="0"/>
            <a:ext cx="4000501" cy="6976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1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78988" cy="3673474"/>
          </a:xfrm>
        </p:spPr>
        <p:txBody>
          <a:bodyPr>
            <a:normAutofit/>
          </a:bodyPr>
          <a:lstStyle/>
          <a:p>
            <a:r>
              <a:rPr lang="nb-NO" sz="6000">
                <a:solidFill>
                  <a:schemeClr val="tx2"/>
                </a:solidFill>
              </a:rPr>
              <a:t>Vinterflyging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4212" y="4648198"/>
            <a:ext cx="7005742" cy="1143002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tx1">
                    <a:alpha val="80000"/>
                  </a:schemeClr>
                </a:solidFill>
              </a:rPr>
              <a:t>#Sikkersammen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984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4212" y="4648198"/>
            <a:ext cx="7005742" cy="114300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>
              <a:solidFill>
                <a:schemeClr val="tx1">
                  <a:alpha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84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63B8F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841" y="954829"/>
            <a:ext cx="7250318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13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63B8F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939" y="954829"/>
            <a:ext cx="6994123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874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5FB5F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480" y="954829"/>
            <a:ext cx="6945041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084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5FB5F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480" y="954829"/>
            <a:ext cx="6945041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292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61B7F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802" y="954829"/>
            <a:ext cx="7094397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06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61B7F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802" y="954829"/>
            <a:ext cx="7094397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41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1F240E-99C9-4C6A-BD0A-15F9E69F3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424AD-EE61-4FBC-ABA0-36E67508F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63B8F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tekst&#10;&#10;Automatisk generert beskrivel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1" y="954829"/>
            <a:ext cx="6920759" cy="494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Krevende vinter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204893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Hva er forskjell fra flyging om sommeren?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BSL D 1-8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Opplæring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-1383" r="44775" b="-261"/>
          <a:stretch/>
        </p:blipFill>
        <p:spPr>
          <a:xfrm>
            <a:off x="0" y="-103960"/>
            <a:ext cx="4181475" cy="6961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5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Avgang og landingsplass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Ditt ansvar før avgang og før landing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Kilder til informasjon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SNOWTAM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Regelverk: Del-NCO, NCO.OP.100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t="-1668" r="34075" b="-1"/>
          <a:stretch/>
        </p:blipFill>
        <p:spPr>
          <a:xfrm>
            <a:off x="0" y="-152400"/>
            <a:ext cx="3990975" cy="70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3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Vintervær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«</a:t>
            </a:r>
            <a:r>
              <a:rPr lang="nb-NO" sz="2000" dirty="0" err="1">
                <a:solidFill>
                  <a:schemeClr val="tx1"/>
                </a:solidFill>
              </a:rPr>
              <a:t>Whiteout</a:t>
            </a:r>
            <a:r>
              <a:rPr lang="nb-NO" sz="2000" dirty="0">
                <a:solidFill>
                  <a:schemeClr val="tx1"/>
                </a:solidFill>
              </a:rPr>
              <a:t>» og flatt lys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«VFR </a:t>
            </a:r>
            <a:r>
              <a:rPr lang="nb-NO" sz="2000" dirty="0" err="1">
                <a:solidFill>
                  <a:schemeClr val="tx1"/>
                </a:solidFill>
              </a:rPr>
              <a:t>on</a:t>
            </a:r>
            <a:r>
              <a:rPr lang="nb-NO" sz="2000" dirty="0">
                <a:solidFill>
                  <a:schemeClr val="tx1"/>
                </a:solidFill>
              </a:rPr>
              <a:t> </a:t>
            </a:r>
            <a:r>
              <a:rPr lang="nb-NO" sz="2000" dirty="0" err="1">
                <a:solidFill>
                  <a:schemeClr val="tx1"/>
                </a:solidFill>
              </a:rPr>
              <a:t>top</a:t>
            </a:r>
            <a:r>
              <a:rPr lang="nb-NO" sz="2000" dirty="0">
                <a:solidFill>
                  <a:schemeClr val="tx1"/>
                </a:solidFill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Nattflyging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Kilder til informasjon</a:t>
            </a:r>
          </a:p>
        </p:txBody>
      </p:sp>
      <p:pic>
        <p:nvPicPr>
          <p:cNvPr id="3074" name="Picture 2" descr="C:\Users\thy\AppData\Local\Temp\SNAGHTML6e03b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" y="3990974"/>
            <a:ext cx="454342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26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Spesielle vinterforhold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Luftstrømmer og turbulens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Fjordvind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Luft fra havet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r="29791"/>
          <a:stretch/>
        </p:blipFill>
        <p:spPr>
          <a:xfrm>
            <a:off x="0" y="0"/>
            <a:ext cx="421957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8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Navigasjonsplanlegging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operativ reiseplan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Hindringer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Bruk av </a:t>
            </a:r>
            <a:r>
              <a:rPr lang="nb-NO" sz="2000" dirty="0" err="1">
                <a:solidFill>
                  <a:schemeClr val="tx1"/>
                </a:solidFill>
              </a:rPr>
              <a:t>navigasjonsapp</a:t>
            </a:r>
            <a:endParaRPr lang="nb-NO" sz="20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1" r="13229"/>
          <a:stretch/>
        </p:blipFill>
        <p:spPr>
          <a:xfrm>
            <a:off x="0" y="0"/>
            <a:ext cx="42291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5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Mørke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Planlegg med god margin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Krav til mørkeutsjekk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Definisjon på «natt»	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1"/>
                </a:solidFill>
              </a:rPr>
              <a:t>BSL D 1-1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1"/>
                </a:solidFill>
              </a:rPr>
              <a:t>BSL F 1-1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139" r="38095" b="-139"/>
          <a:stretch/>
        </p:blipFill>
        <p:spPr>
          <a:xfrm>
            <a:off x="0" y="0"/>
            <a:ext cx="426719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2812" y="1219199"/>
            <a:ext cx="6019800" cy="634605"/>
          </a:xfrm>
        </p:spPr>
        <p:txBody>
          <a:bodyPr/>
          <a:lstStyle/>
          <a:p>
            <a:r>
              <a:rPr lang="nb-NO" dirty="0"/>
              <a:t>Klær og </a:t>
            </a:r>
            <a:r>
              <a:rPr lang="nb-NO" dirty="0" err="1"/>
              <a:t>nødutstyr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721224" y="2062691"/>
            <a:ext cx="6021388" cy="30903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Minuttregelen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Klær og utstyr tilgjengelig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Hypotermi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Utstyr</a:t>
            </a:r>
            <a:endParaRPr lang="nb-NO" sz="140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1" r="13229"/>
          <a:stretch/>
        </p:blipFill>
        <p:spPr>
          <a:xfrm>
            <a:off x="0" y="0"/>
            <a:ext cx="4229100" cy="6858000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4408487" y="5821559"/>
            <a:ext cx="4706938" cy="63460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«Pakk og kle deg alltid for klima der du skal fly»</a:t>
            </a:r>
          </a:p>
        </p:txBody>
      </p:sp>
    </p:spTree>
    <p:extLst>
      <p:ext uri="{BB962C8B-B14F-4D97-AF65-F5344CB8AC3E}">
        <p14:creationId xmlns:p14="http://schemas.microsoft.com/office/powerpoint/2010/main" val="42389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ektor">
  <a:themeElements>
    <a:clrScheme name="Sek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1251</TotalTime>
  <Words>374</Words>
  <Application>Microsoft Office PowerPoint</Application>
  <PresentationFormat>Widescreen</PresentationFormat>
  <Paragraphs>86</Paragraphs>
  <Slides>27</Slides>
  <Notes>0</Notes>
  <HiddenSlides>1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Sektor</vt:lpstr>
      <vt:lpstr>Bruk av dette kurset</vt:lpstr>
      <vt:lpstr>Vinterflyging</vt:lpstr>
      <vt:lpstr>Krevende vinter</vt:lpstr>
      <vt:lpstr>Avgang og landingsplass</vt:lpstr>
      <vt:lpstr>Vintervær</vt:lpstr>
      <vt:lpstr>Spesielle vinterforhold</vt:lpstr>
      <vt:lpstr>Navigasjonsplanlegging</vt:lpstr>
      <vt:lpstr>Mørke</vt:lpstr>
      <vt:lpstr>Klær og nødutstyr</vt:lpstr>
      <vt:lpstr>Daglig inspeksjon av luftfartøyet</vt:lpstr>
      <vt:lpstr>Start av motor</vt:lpstr>
      <vt:lpstr>Bakkeoperasjoner</vt:lpstr>
      <vt:lpstr>Avgang</vt:lpstr>
      <vt:lpstr>navigasjon</vt:lpstr>
      <vt:lpstr>Flyging under isingsforhold</vt:lpstr>
      <vt:lpstr>Nødlanding i terrenget</vt:lpstr>
      <vt:lpstr>landing</vt:lpstr>
      <vt:lpstr>Parkering</vt:lpstr>
      <vt:lpstr>Lokale prosedyrer</vt:lpstr>
      <vt:lpstr>Quiz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Luftfartstilsynet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Vinterflyting 2020</dc:title>
  <dc:creator>Hytten, Thomas</dc:creator>
  <cp:lastModifiedBy>Hytten, Thomas</cp:lastModifiedBy>
  <cp:revision>24</cp:revision>
  <dcterms:created xsi:type="dcterms:W3CDTF">2019-11-12T17:47:46Z</dcterms:created>
  <dcterms:modified xsi:type="dcterms:W3CDTF">2022-01-24T13:34:15Z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7A0F7E1B-DA42-4881-9CF8-C87EB67532C8</vt:lpwstr>
  </property>
  <property fmtid="{D5CDD505-2E9C-101B-9397-08002B2CF9AE}" pid="3" name="ArticulatePath">
    <vt:lpwstr>Presentasjon1</vt:lpwstr>
  </property>
</Properties>
</file>